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8" r:id="rId3"/>
    <p:sldId id="261" r:id="rId4"/>
    <p:sldId id="262" r:id="rId5"/>
    <p:sldId id="278" r:id="rId6"/>
    <p:sldId id="283" r:id="rId7"/>
    <p:sldId id="279" r:id="rId8"/>
    <p:sldId id="280" r:id="rId9"/>
    <p:sldId id="281" r:id="rId10"/>
    <p:sldId id="285" r:id="rId11"/>
    <p:sldId id="282" r:id="rId12"/>
    <p:sldId id="286" r:id="rId13"/>
    <p:sldId id="284" r:id="rId14"/>
    <p:sldId id="288" r:id="rId15"/>
    <p:sldId id="293" r:id="rId16"/>
    <p:sldId id="299" r:id="rId17"/>
    <p:sldId id="294" r:id="rId18"/>
    <p:sldId id="297" r:id="rId19"/>
    <p:sldId id="295" r:id="rId20"/>
    <p:sldId id="296" r:id="rId21"/>
    <p:sldId id="300" r:id="rId22"/>
    <p:sldId id="302" r:id="rId23"/>
    <p:sldId id="303" r:id="rId24"/>
    <p:sldId id="301" r:id="rId25"/>
    <p:sldId id="441" r:id="rId26"/>
    <p:sldId id="304" r:id="rId27"/>
    <p:sldId id="305" r:id="rId28"/>
    <p:sldId id="306" r:id="rId29"/>
    <p:sldId id="307" r:id="rId30"/>
    <p:sldId id="298" r:id="rId31"/>
    <p:sldId id="308" r:id="rId32"/>
    <p:sldId id="309" r:id="rId33"/>
    <p:sldId id="312" r:id="rId34"/>
    <p:sldId id="310" r:id="rId35"/>
    <p:sldId id="313" r:id="rId36"/>
    <p:sldId id="289" r:id="rId37"/>
    <p:sldId id="291" r:id="rId38"/>
    <p:sldId id="290" r:id="rId39"/>
    <p:sldId id="314" r:id="rId40"/>
    <p:sldId id="315" r:id="rId41"/>
    <p:sldId id="419" r:id="rId42"/>
    <p:sldId id="292" r:id="rId43"/>
    <p:sldId id="316" r:id="rId44"/>
    <p:sldId id="442" r:id="rId45"/>
    <p:sldId id="408" r:id="rId46"/>
    <p:sldId id="413" r:id="rId47"/>
    <p:sldId id="412" r:id="rId48"/>
    <p:sldId id="409" r:id="rId49"/>
    <p:sldId id="410" r:id="rId50"/>
    <p:sldId id="411" r:id="rId51"/>
    <p:sldId id="414" r:id="rId52"/>
    <p:sldId id="418" r:id="rId53"/>
    <p:sldId id="415" r:id="rId54"/>
    <p:sldId id="417" r:id="rId55"/>
    <p:sldId id="416" r:id="rId56"/>
    <p:sldId id="420" r:id="rId57"/>
    <p:sldId id="422" r:id="rId58"/>
    <p:sldId id="421" r:id="rId59"/>
    <p:sldId id="440" r:id="rId60"/>
    <p:sldId id="277"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25C1114-17FE-4317-8199-9F0F41FC0308}">
          <p14:sldIdLst>
            <p14:sldId id="263"/>
            <p14:sldId id="258"/>
            <p14:sldId id="261"/>
            <p14:sldId id="262"/>
            <p14:sldId id="278"/>
            <p14:sldId id="283"/>
            <p14:sldId id="279"/>
            <p14:sldId id="280"/>
            <p14:sldId id="281"/>
            <p14:sldId id="285"/>
            <p14:sldId id="282"/>
            <p14:sldId id="286"/>
            <p14:sldId id="284"/>
            <p14:sldId id="288"/>
            <p14:sldId id="293"/>
            <p14:sldId id="299"/>
            <p14:sldId id="294"/>
            <p14:sldId id="297"/>
            <p14:sldId id="295"/>
            <p14:sldId id="296"/>
            <p14:sldId id="300"/>
            <p14:sldId id="302"/>
            <p14:sldId id="303"/>
            <p14:sldId id="301"/>
            <p14:sldId id="441"/>
            <p14:sldId id="304"/>
            <p14:sldId id="305"/>
            <p14:sldId id="306"/>
            <p14:sldId id="307"/>
            <p14:sldId id="298"/>
            <p14:sldId id="308"/>
            <p14:sldId id="309"/>
            <p14:sldId id="312"/>
            <p14:sldId id="310"/>
            <p14:sldId id="313"/>
            <p14:sldId id="289"/>
            <p14:sldId id="291"/>
            <p14:sldId id="290"/>
            <p14:sldId id="314"/>
            <p14:sldId id="315"/>
            <p14:sldId id="419"/>
            <p14:sldId id="292"/>
            <p14:sldId id="316"/>
            <p14:sldId id="442"/>
            <p14:sldId id="408"/>
            <p14:sldId id="413"/>
            <p14:sldId id="412"/>
            <p14:sldId id="409"/>
            <p14:sldId id="410"/>
            <p14:sldId id="411"/>
            <p14:sldId id="414"/>
            <p14:sldId id="418"/>
            <p14:sldId id="415"/>
            <p14:sldId id="417"/>
            <p14:sldId id="416"/>
            <p14:sldId id="420"/>
            <p14:sldId id="422"/>
            <p14:sldId id="421"/>
            <p14:sldId id="440"/>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2C780-2401-47A0-B2CA-FD882DE541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E7CE41-12BD-4900-B37C-99937F3D1F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DC89F2-1EC0-4F39-846A-92A7861FB8DD}"/>
              </a:ext>
            </a:extLst>
          </p:cNvPr>
          <p:cNvSpPr>
            <a:spLocks noGrp="1"/>
          </p:cNvSpPr>
          <p:nvPr>
            <p:ph type="dt" sz="half" idx="10"/>
          </p:nvPr>
        </p:nvSpPr>
        <p:spPr/>
        <p:txBody>
          <a:bodyPr/>
          <a:lstStyle/>
          <a:p>
            <a:fld id="{4502F23F-A716-4622-8D98-3044AE263473}" type="datetimeFigureOut">
              <a:rPr lang="en-US" smtClean="0"/>
              <a:t>5/9/2020</a:t>
            </a:fld>
            <a:endParaRPr lang="en-US"/>
          </a:p>
        </p:txBody>
      </p:sp>
      <p:sp>
        <p:nvSpPr>
          <p:cNvPr id="5" name="Footer Placeholder 4">
            <a:extLst>
              <a:ext uri="{FF2B5EF4-FFF2-40B4-BE49-F238E27FC236}">
                <a16:creationId xmlns:a16="http://schemas.microsoft.com/office/drawing/2014/main" id="{04AAC827-C4D0-408A-AE78-3EE826CBB0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048FD0-EEE2-49D9-9391-86C611C1B0C7}"/>
              </a:ext>
            </a:extLst>
          </p:cNvPr>
          <p:cNvSpPr>
            <a:spLocks noGrp="1"/>
          </p:cNvSpPr>
          <p:nvPr>
            <p:ph type="sldNum" sz="quarter" idx="12"/>
          </p:nvPr>
        </p:nvSpPr>
        <p:spPr/>
        <p:txBody>
          <a:bodyPr/>
          <a:lstStyle/>
          <a:p>
            <a:fld id="{03B849C5-2732-4D10-897E-A5FE60936828}" type="slidenum">
              <a:rPr lang="en-US" smtClean="0"/>
              <a:t>‹#›</a:t>
            </a:fld>
            <a:endParaRPr lang="en-US"/>
          </a:p>
        </p:txBody>
      </p:sp>
    </p:spTree>
    <p:extLst>
      <p:ext uri="{BB962C8B-B14F-4D97-AF65-F5344CB8AC3E}">
        <p14:creationId xmlns:p14="http://schemas.microsoft.com/office/powerpoint/2010/main" val="2228747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E2230-0467-497F-9A21-D46331E4F5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DE3A34-F120-4B4B-BC23-5D0FC057D8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EBCF09-13F0-4F44-A68B-898D79ECA21C}"/>
              </a:ext>
            </a:extLst>
          </p:cNvPr>
          <p:cNvSpPr>
            <a:spLocks noGrp="1"/>
          </p:cNvSpPr>
          <p:nvPr>
            <p:ph type="dt" sz="half" idx="10"/>
          </p:nvPr>
        </p:nvSpPr>
        <p:spPr/>
        <p:txBody>
          <a:bodyPr/>
          <a:lstStyle/>
          <a:p>
            <a:fld id="{4502F23F-A716-4622-8D98-3044AE263473}" type="datetimeFigureOut">
              <a:rPr lang="en-US" smtClean="0"/>
              <a:t>5/9/2020</a:t>
            </a:fld>
            <a:endParaRPr lang="en-US"/>
          </a:p>
        </p:txBody>
      </p:sp>
      <p:sp>
        <p:nvSpPr>
          <p:cNvPr id="5" name="Footer Placeholder 4">
            <a:extLst>
              <a:ext uri="{FF2B5EF4-FFF2-40B4-BE49-F238E27FC236}">
                <a16:creationId xmlns:a16="http://schemas.microsoft.com/office/drawing/2014/main" id="{F0994286-D001-4D6E-B3B7-4B8F4333B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C2AC5E-6F69-4D0A-9C17-9E76E20DD3A2}"/>
              </a:ext>
            </a:extLst>
          </p:cNvPr>
          <p:cNvSpPr>
            <a:spLocks noGrp="1"/>
          </p:cNvSpPr>
          <p:nvPr>
            <p:ph type="sldNum" sz="quarter" idx="12"/>
          </p:nvPr>
        </p:nvSpPr>
        <p:spPr/>
        <p:txBody>
          <a:bodyPr/>
          <a:lstStyle/>
          <a:p>
            <a:fld id="{03B849C5-2732-4D10-897E-A5FE60936828}" type="slidenum">
              <a:rPr lang="en-US" smtClean="0"/>
              <a:t>‹#›</a:t>
            </a:fld>
            <a:endParaRPr lang="en-US"/>
          </a:p>
        </p:txBody>
      </p:sp>
    </p:spTree>
    <p:extLst>
      <p:ext uri="{BB962C8B-B14F-4D97-AF65-F5344CB8AC3E}">
        <p14:creationId xmlns:p14="http://schemas.microsoft.com/office/powerpoint/2010/main" val="3374174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2F9BA4-EB6B-465B-A87C-F07DBDECF8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9A7C19-078B-4342-A658-1769B56EDF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F9398C-3A19-4641-8508-6517DBB6A405}"/>
              </a:ext>
            </a:extLst>
          </p:cNvPr>
          <p:cNvSpPr>
            <a:spLocks noGrp="1"/>
          </p:cNvSpPr>
          <p:nvPr>
            <p:ph type="dt" sz="half" idx="10"/>
          </p:nvPr>
        </p:nvSpPr>
        <p:spPr/>
        <p:txBody>
          <a:bodyPr/>
          <a:lstStyle/>
          <a:p>
            <a:fld id="{4502F23F-A716-4622-8D98-3044AE263473}" type="datetimeFigureOut">
              <a:rPr lang="en-US" smtClean="0"/>
              <a:t>5/9/2020</a:t>
            </a:fld>
            <a:endParaRPr lang="en-US"/>
          </a:p>
        </p:txBody>
      </p:sp>
      <p:sp>
        <p:nvSpPr>
          <p:cNvPr id="5" name="Footer Placeholder 4">
            <a:extLst>
              <a:ext uri="{FF2B5EF4-FFF2-40B4-BE49-F238E27FC236}">
                <a16:creationId xmlns:a16="http://schemas.microsoft.com/office/drawing/2014/main" id="{082C3D25-85DF-4701-8B03-8D99FE8ACB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7C87BD-D350-4DAE-B601-96A4AA141FA9}"/>
              </a:ext>
            </a:extLst>
          </p:cNvPr>
          <p:cNvSpPr>
            <a:spLocks noGrp="1"/>
          </p:cNvSpPr>
          <p:nvPr>
            <p:ph type="sldNum" sz="quarter" idx="12"/>
          </p:nvPr>
        </p:nvSpPr>
        <p:spPr/>
        <p:txBody>
          <a:bodyPr/>
          <a:lstStyle/>
          <a:p>
            <a:fld id="{03B849C5-2732-4D10-897E-A5FE60936828}" type="slidenum">
              <a:rPr lang="en-US" smtClean="0"/>
              <a:t>‹#›</a:t>
            </a:fld>
            <a:endParaRPr lang="en-US"/>
          </a:p>
        </p:txBody>
      </p:sp>
    </p:spTree>
    <p:extLst>
      <p:ext uri="{BB962C8B-B14F-4D97-AF65-F5344CB8AC3E}">
        <p14:creationId xmlns:p14="http://schemas.microsoft.com/office/powerpoint/2010/main" val="2271010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120EA-830A-405E-A920-F48205ACC5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D6F118-6B4F-47D3-BD37-93773BD2C7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93CC0B-52E8-4BA2-86A3-E8BB10F701F6}"/>
              </a:ext>
            </a:extLst>
          </p:cNvPr>
          <p:cNvSpPr>
            <a:spLocks noGrp="1"/>
          </p:cNvSpPr>
          <p:nvPr>
            <p:ph type="dt" sz="half" idx="10"/>
          </p:nvPr>
        </p:nvSpPr>
        <p:spPr/>
        <p:txBody>
          <a:bodyPr/>
          <a:lstStyle/>
          <a:p>
            <a:fld id="{4502F23F-A716-4622-8D98-3044AE263473}" type="datetimeFigureOut">
              <a:rPr lang="en-US" smtClean="0"/>
              <a:t>5/9/2020</a:t>
            </a:fld>
            <a:endParaRPr lang="en-US"/>
          </a:p>
        </p:txBody>
      </p:sp>
      <p:sp>
        <p:nvSpPr>
          <p:cNvPr id="5" name="Footer Placeholder 4">
            <a:extLst>
              <a:ext uri="{FF2B5EF4-FFF2-40B4-BE49-F238E27FC236}">
                <a16:creationId xmlns:a16="http://schemas.microsoft.com/office/drawing/2014/main" id="{3731CB60-CCCD-4713-9F30-26F2D954F0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8E4C8-0F33-4CA5-91DB-6C7555B9F4FF}"/>
              </a:ext>
            </a:extLst>
          </p:cNvPr>
          <p:cNvSpPr>
            <a:spLocks noGrp="1"/>
          </p:cNvSpPr>
          <p:nvPr>
            <p:ph type="sldNum" sz="quarter" idx="12"/>
          </p:nvPr>
        </p:nvSpPr>
        <p:spPr/>
        <p:txBody>
          <a:bodyPr/>
          <a:lstStyle/>
          <a:p>
            <a:fld id="{03B849C5-2732-4D10-897E-A5FE60936828}" type="slidenum">
              <a:rPr lang="en-US" smtClean="0"/>
              <a:t>‹#›</a:t>
            </a:fld>
            <a:endParaRPr lang="en-US"/>
          </a:p>
        </p:txBody>
      </p:sp>
    </p:spTree>
    <p:extLst>
      <p:ext uri="{BB962C8B-B14F-4D97-AF65-F5344CB8AC3E}">
        <p14:creationId xmlns:p14="http://schemas.microsoft.com/office/powerpoint/2010/main" val="2807569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D4C02-1F6E-46BE-B2D4-38096F6A21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0ACF6F-7DAF-417E-9347-DFF4614203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C6130E-054E-4915-9325-8F837E311E7D}"/>
              </a:ext>
            </a:extLst>
          </p:cNvPr>
          <p:cNvSpPr>
            <a:spLocks noGrp="1"/>
          </p:cNvSpPr>
          <p:nvPr>
            <p:ph type="dt" sz="half" idx="10"/>
          </p:nvPr>
        </p:nvSpPr>
        <p:spPr/>
        <p:txBody>
          <a:bodyPr/>
          <a:lstStyle/>
          <a:p>
            <a:fld id="{4502F23F-A716-4622-8D98-3044AE263473}" type="datetimeFigureOut">
              <a:rPr lang="en-US" smtClean="0"/>
              <a:t>5/9/2020</a:t>
            </a:fld>
            <a:endParaRPr lang="en-US"/>
          </a:p>
        </p:txBody>
      </p:sp>
      <p:sp>
        <p:nvSpPr>
          <p:cNvPr id="5" name="Footer Placeholder 4">
            <a:extLst>
              <a:ext uri="{FF2B5EF4-FFF2-40B4-BE49-F238E27FC236}">
                <a16:creationId xmlns:a16="http://schemas.microsoft.com/office/drawing/2014/main" id="{A4734189-5D64-4A60-96C4-2ED4A12ED9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45B10F-69C7-4EDA-B46B-55719B5A08C4}"/>
              </a:ext>
            </a:extLst>
          </p:cNvPr>
          <p:cNvSpPr>
            <a:spLocks noGrp="1"/>
          </p:cNvSpPr>
          <p:nvPr>
            <p:ph type="sldNum" sz="quarter" idx="12"/>
          </p:nvPr>
        </p:nvSpPr>
        <p:spPr/>
        <p:txBody>
          <a:bodyPr/>
          <a:lstStyle/>
          <a:p>
            <a:fld id="{03B849C5-2732-4D10-897E-A5FE60936828}" type="slidenum">
              <a:rPr lang="en-US" smtClean="0"/>
              <a:t>‹#›</a:t>
            </a:fld>
            <a:endParaRPr lang="en-US"/>
          </a:p>
        </p:txBody>
      </p:sp>
    </p:spTree>
    <p:extLst>
      <p:ext uri="{BB962C8B-B14F-4D97-AF65-F5344CB8AC3E}">
        <p14:creationId xmlns:p14="http://schemas.microsoft.com/office/powerpoint/2010/main" val="3823704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8E925-E050-47AB-8DD0-88FA09A68A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EB725D-2717-4961-BD5E-C8AE5E08FC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0BA033-33CD-4999-B5F9-68FDF71B90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BE8EA2-0828-4529-8EFC-82CAC526C87E}"/>
              </a:ext>
            </a:extLst>
          </p:cNvPr>
          <p:cNvSpPr>
            <a:spLocks noGrp="1"/>
          </p:cNvSpPr>
          <p:nvPr>
            <p:ph type="dt" sz="half" idx="10"/>
          </p:nvPr>
        </p:nvSpPr>
        <p:spPr/>
        <p:txBody>
          <a:bodyPr/>
          <a:lstStyle/>
          <a:p>
            <a:fld id="{4502F23F-A716-4622-8D98-3044AE263473}" type="datetimeFigureOut">
              <a:rPr lang="en-US" smtClean="0"/>
              <a:t>5/9/2020</a:t>
            </a:fld>
            <a:endParaRPr lang="en-US"/>
          </a:p>
        </p:txBody>
      </p:sp>
      <p:sp>
        <p:nvSpPr>
          <p:cNvPr id="6" name="Footer Placeholder 5">
            <a:extLst>
              <a:ext uri="{FF2B5EF4-FFF2-40B4-BE49-F238E27FC236}">
                <a16:creationId xmlns:a16="http://schemas.microsoft.com/office/drawing/2014/main" id="{69999F53-2D0A-4FF9-925E-7BED2CE8A4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0332E6-19F7-49DC-9006-74B05DE81331}"/>
              </a:ext>
            </a:extLst>
          </p:cNvPr>
          <p:cNvSpPr>
            <a:spLocks noGrp="1"/>
          </p:cNvSpPr>
          <p:nvPr>
            <p:ph type="sldNum" sz="quarter" idx="12"/>
          </p:nvPr>
        </p:nvSpPr>
        <p:spPr/>
        <p:txBody>
          <a:bodyPr/>
          <a:lstStyle/>
          <a:p>
            <a:fld id="{03B849C5-2732-4D10-897E-A5FE60936828}" type="slidenum">
              <a:rPr lang="en-US" smtClean="0"/>
              <a:t>‹#›</a:t>
            </a:fld>
            <a:endParaRPr lang="en-US"/>
          </a:p>
        </p:txBody>
      </p:sp>
    </p:spTree>
    <p:extLst>
      <p:ext uri="{BB962C8B-B14F-4D97-AF65-F5344CB8AC3E}">
        <p14:creationId xmlns:p14="http://schemas.microsoft.com/office/powerpoint/2010/main" val="2844916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1F22B-10CB-4BF8-ADBA-CD85B91E29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1ED276-7FE8-45AD-9D3A-91E2FA10A3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F9DC67-5BEE-4F2D-8F55-DE15C2DDE9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4B838F-35BF-4BD6-BE5A-5584B0D71C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16120B-81A7-40F9-BB46-F035B93585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BB1A3E-A41A-4640-A96B-B780D9B76C5E}"/>
              </a:ext>
            </a:extLst>
          </p:cNvPr>
          <p:cNvSpPr>
            <a:spLocks noGrp="1"/>
          </p:cNvSpPr>
          <p:nvPr>
            <p:ph type="dt" sz="half" idx="10"/>
          </p:nvPr>
        </p:nvSpPr>
        <p:spPr/>
        <p:txBody>
          <a:bodyPr/>
          <a:lstStyle/>
          <a:p>
            <a:fld id="{4502F23F-A716-4622-8D98-3044AE263473}" type="datetimeFigureOut">
              <a:rPr lang="en-US" smtClean="0"/>
              <a:t>5/9/2020</a:t>
            </a:fld>
            <a:endParaRPr lang="en-US"/>
          </a:p>
        </p:txBody>
      </p:sp>
      <p:sp>
        <p:nvSpPr>
          <p:cNvPr id="8" name="Footer Placeholder 7">
            <a:extLst>
              <a:ext uri="{FF2B5EF4-FFF2-40B4-BE49-F238E27FC236}">
                <a16:creationId xmlns:a16="http://schemas.microsoft.com/office/drawing/2014/main" id="{7CE72D36-EED3-466B-A7DB-CE0BB0CE31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B4B615-7D60-40EC-9D7B-313300023635}"/>
              </a:ext>
            </a:extLst>
          </p:cNvPr>
          <p:cNvSpPr>
            <a:spLocks noGrp="1"/>
          </p:cNvSpPr>
          <p:nvPr>
            <p:ph type="sldNum" sz="quarter" idx="12"/>
          </p:nvPr>
        </p:nvSpPr>
        <p:spPr/>
        <p:txBody>
          <a:bodyPr/>
          <a:lstStyle/>
          <a:p>
            <a:fld id="{03B849C5-2732-4D10-897E-A5FE60936828}" type="slidenum">
              <a:rPr lang="en-US" smtClean="0"/>
              <a:t>‹#›</a:t>
            </a:fld>
            <a:endParaRPr lang="en-US"/>
          </a:p>
        </p:txBody>
      </p:sp>
    </p:spTree>
    <p:extLst>
      <p:ext uri="{BB962C8B-B14F-4D97-AF65-F5344CB8AC3E}">
        <p14:creationId xmlns:p14="http://schemas.microsoft.com/office/powerpoint/2010/main" val="2425214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C6852-5B46-43BF-8623-731C7D98FA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B79E79-2797-479C-8F19-5BEDD8A17185}"/>
              </a:ext>
            </a:extLst>
          </p:cNvPr>
          <p:cNvSpPr>
            <a:spLocks noGrp="1"/>
          </p:cNvSpPr>
          <p:nvPr>
            <p:ph type="dt" sz="half" idx="10"/>
          </p:nvPr>
        </p:nvSpPr>
        <p:spPr/>
        <p:txBody>
          <a:bodyPr/>
          <a:lstStyle/>
          <a:p>
            <a:fld id="{4502F23F-A716-4622-8D98-3044AE263473}" type="datetimeFigureOut">
              <a:rPr lang="en-US" smtClean="0"/>
              <a:t>5/9/2020</a:t>
            </a:fld>
            <a:endParaRPr lang="en-US"/>
          </a:p>
        </p:txBody>
      </p:sp>
      <p:sp>
        <p:nvSpPr>
          <p:cNvPr id="4" name="Footer Placeholder 3">
            <a:extLst>
              <a:ext uri="{FF2B5EF4-FFF2-40B4-BE49-F238E27FC236}">
                <a16:creationId xmlns:a16="http://schemas.microsoft.com/office/drawing/2014/main" id="{5CED2D63-9ACF-43CC-9F53-7E146B8192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65C69F-1E97-447C-AFB2-6B2F600456BB}"/>
              </a:ext>
            </a:extLst>
          </p:cNvPr>
          <p:cNvSpPr>
            <a:spLocks noGrp="1"/>
          </p:cNvSpPr>
          <p:nvPr>
            <p:ph type="sldNum" sz="quarter" idx="12"/>
          </p:nvPr>
        </p:nvSpPr>
        <p:spPr/>
        <p:txBody>
          <a:bodyPr/>
          <a:lstStyle/>
          <a:p>
            <a:fld id="{03B849C5-2732-4D10-897E-A5FE60936828}" type="slidenum">
              <a:rPr lang="en-US" smtClean="0"/>
              <a:t>‹#›</a:t>
            </a:fld>
            <a:endParaRPr lang="en-US"/>
          </a:p>
        </p:txBody>
      </p:sp>
    </p:spTree>
    <p:extLst>
      <p:ext uri="{BB962C8B-B14F-4D97-AF65-F5344CB8AC3E}">
        <p14:creationId xmlns:p14="http://schemas.microsoft.com/office/powerpoint/2010/main" val="3937139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F8F8EE-1167-4F5E-B2C0-39D2942A8DB3}"/>
              </a:ext>
            </a:extLst>
          </p:cNvPr>
          <p:cNvSpPr>
            <a:spLocks noGrp="1"/>
          </p:cNvSpPr>
          <p:nvPr>
            <p:ph type="dt" sz="half" idx="10"/>
          </p:nvPr>
        </p:nvSpPr>
        <p:spPr/>
        <p:txBody>
          <a:bodyPr/>
          <a:lstStyle/>
          <a:p>
            <a:fld id="{4502F23F-A716-4622-8D98-3044AE263473}" type="datetimeFigureOut">
              <a:rPr lang="en-US" smtClean="0"/>
              <a:t>5/9/2020</a:t>
            </a:fld>
            <a:endParaRPr lang="en-US"/>
          </a:p>
        </p:txBody>
      </p:sp>
      <p:sp>
        <p:nvSpPr>
          <p:cNvPr id="3" name="Footer Placeholder 2">
            <a:extLst>
              <a:ext uri="{FF2B5EF4-FFF2-40B4-BE49-F238E27FC236}">
                <a16:creationId xmlns:a16="http://schemas.microsoft.com/office/drawing/2014/main" id="{6C909641-D19F-4BA5-A6BA-62B63B542F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F615C2-5E1E-44CF-B2AE-13A8A06587AF}"/>
              </a:ext>
            </a:extLst>
          </p:cNvPr>
          <p:cNvSpPr>
            <a:spLocks noGrp="1"/>
          </p:cNvSpPr>
          <p:nvPr>
            <p:ph type="sldNum" sz="quarter" idx="12"/>
          </p:nvPr>
        </p:nvSpPr>
        <p:spPr/>
        <p:txBody>
          <a:bodyPr/>
          <a:lstStyle/>
          <a:p>
            <a:fld id="{03B849C5-2732-4D10-897E-A5FE60936828}" type="slidenum">
              <a:rPr lang="en-US" smtClean="0"/>
              <a:t>‹#›</a:t>
            </a:fld>
            <a:endParaRPr lang="en-US"/>
          </a:p>
        </p:txBody>
      </p:sp>
    </p:spTree>
    <p:extLst>
      <p:ext uri="{BB962C8B-B14F-4D97-AF65-F5344CB8AC3E}">
        <p14:creationId xmlns:p14="http://schemas.microsoft.com/office/powerpoint/2010/main" val="3709752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B2256-537C-4C80-9940-8140C37412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4D81E8-9472-4594-B371-3DF0FBB61A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E3BEDC-EB54-4D5D-8973-DB87C86D4F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CCBF2E-8850-42E3-BC27-FF7A64836E12}"/>
              </a:ext>
            </a:extLst>
          </p:cNvPr>
          <p:cNvSpPr>
            <a:spLocks noGrp="1"/>
          </p:cNvSpPr>
          <p:nvPr>
            <p:ph type="dt" sz="half" idx="10"/>
          </p:nvPr>
        </p:nvSpPr>
        <p:spPr/>
        <p:txBody>
          <a:bodyPr/>
          <a:lstStyle/>
          <a:p>
            <a:fld id="{4502F23F-A716-4622-8D98-3044AE263473}" type="datetimeFigureOut">
              <a:rPr lang="en-US" smtClean="0"/>
              <a:t>5/9/2020</a:t>
            </a:fld>
            <a:endParaRPr lang="en-US"/>
          </a:p>
        </p:txBody>
      </p:sp>
      <p:sp>
        <p:nvSpPr>
          <p:cNvPr id="6" name="Footer Placeholder 5">
            <a:extLst>
              <a:ext uri="{FF2B5EF4-FFF2-40B4-BE49-F238E27FC236}">
                <a16:creationId xmlns:a16="http://schemas.microsoft.com/office/drawing/2014/main" id="{4E510989-405E-4A14-BF83-B9C3AD6E12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AA79C0-79B8-4179-87A0-5A6D9DA7104C}"/>
              </a:ext>
            </a:extLst>
          </p:cNvPr>
          <p:cNvSpPr>
            <a:spLocks noGrp="1"/>
          </p:cNvSpPr>
          <p:nvPr>
            <p:ph type="sldNum" sz="quarter" idx="12"/>
          </p:nvPr>
        </p:nvSpPr>
        <p:spPr/>
        <p:txBody>
          <a:bodyPr/>
          <a:lstStyle/>
          <a:p>
            <a:fld id="{03B849C5-2732-4D10-897E-A5FE60936828}" type="slidenum">
              <a:rPr lang="en-US" smtClean="0"/>
              <a:t>‹#›</a:t>
            </a:fld>
            <a:endParaRPr lang="en-US"/>
          </a:p>
        </p:txBody>
      </p:sp>
    </p:spTree>
    <p:extLst>
      <p:ext uri="{BB962C8B-B14F-4D97-AF65-F5344CB8AC3E}">
        <p14:creationId xmlns:p14="http://schemas.microsoft.com/office/powerpoint/2010/main" val="1837207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C2B46-151E-46AC-90CC-46534A44E3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262763-A7C2-421E-958A-3BFE338C52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B7275A-1B95-4719-BEB1-4ADFF86CE6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6BC3EC-37C8-4B3E-9664-EB4E67B76A47}"/>
              </a:ext>
            </a:extLst>
          </p:cNvPr>
          <p:cNvSpPr>
            <a:spLocks noGrp="1"/>
          </p:cNvSpPr>
          <p:nvPr>
            <p:ph type="dt" sz="half" idx="10"/>
          </p:nvPr>
        </p:nvSpPr>
        <p:spPr/>
        <p:txBody>
          <a:bodyPr/>
          <a:lstStyle/>
          <a:p>
            <a:fld id="{4502F23F-A716-4622-8D98-3044AE263473}" type="datetimeFigureOut">
              <a:rPr lang="en-US" smtClean="0"/>
              <a:t>5/9/2020</a:t>
            </a:fld>
            <a:endParaRPr lang="en-US"/>
          </a:p>
        </p:txBody>
      </p:sp>
      <p:sp>
        <p:nvSpPr>
          <p:cNvPr id="6" name="Footer Placeholder 5">
            <a:extLst>
              <a:ext uri="{FF2B5EF4-FFF2-40B4-BE49-F238E27FC236}">
                <a16:creationId xmlns:a16="http://schemas.microsoft.com/office/drawing/2014/main" id="{A26489A7-8C11-4E21-A016-657802776F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A5D7E4-CDB7-463B-89AA-E1814B531DA9}"/>
              </a:ext>
            </a:extLst>
          </p:cNvPr>
          <p:cNvSpPr>
            <a:spLocks noGrp="1"/>
          </p:cNvSpPr>
          <p:nvPr>
            <p:ph type="sldNum" sz="quarter" idx="12"/>
          </p:nvPr>
        </p:nvSpPr>
        <p:spPr/>
        <p:txBody>
          <a:bodyPr/>
          <a:lstStyle/>
          <a:p>
            <a:fld id="{03B849C5-2732-4D10-897E-A5FE60936828}" type="slidenum">
              <a:rPr lang="en-US" smtClean="0"/>
              <a:t>‹#›</a:t>
            </a:fld>
            <a:endParaRPr lang="en-US"/>
          </a:p>
        </p:txBody>
      </p:sp>
    </p:spTree>
    <p:extLst>
      <p:ext uri="{BB962C8B-B14F-4D97-AF65-F5344CB8AC3E}">
        <p14:creationId xmlns:p14="http://schemas.microsoft.com/office/powerpoint/2010/main" val="2008578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1E5505-E9AF-497B-9E6A-BC7C9A5107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07748A-506D-488B-AE23-BE3EBB171B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599096-4D2A-4E40-91E3-91C002433E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2F23F-A716-4622-8D98-3044AE263473}" type="datetimeFigureOut">
              <a:rPr lang="en-US" smtClean="0"/>
              <a:t>5/9/2020</a:t>
            </a:fld>
            <a:endParaRPr lang="en-US"/>
          </a:p>
        </p:txBody>
      </p:sp>
      <p:sp>
        <p:nvSpPr>
          <p:cNvPr id="5" name="Footer Placeholder 4">
            <a:extLst>
              <a:ext uri="{FF2B5EF4-FFF2-40B4-BE49-F238E27FC236}">
                <a16:creationId xmlns:a16="http://schemas.microsoft.com/office/drawing/2014/main" id="{E539BF57-25EA-4C52-B35F-1566646231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94AF38-D00F-4DC5-B509-BBDA215A8B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B849C5-2732-4D10-897E-A5FE60936828}" type="slidenum">
              <a:rPr lang="en-US" smtClean="0"/>
              <a:t>‹#›</a:t>
            </a:fld>
            <a:endParaRPr lang="en-US"/>
          </a:p>
        </p:txBody>
      </p:sp>
    </p:spTree>
    <p:extLst>
      <p:ext uri="{BB962C8B-B14F-4D97-AF65-F5344CB8AC3E}">
        <p14:creationId xmlns:p14="http://schemas.microsoft.com/office/powerpoint/2010/main" val="925761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forms.gle/UikL7aFXgJmsEcu26" TargetMode="External"/><Relationship Id="rId2" Type="http://schemas.openxmlformats.org/officeDocument/2006/relationships/hyperlink" Target="https://forms.gle/Gj8ievzAwH7wruij9" TargetMode="External"/><Relationship Id="rId1" Type="http://schemas.openxmlformats.org/officeDocument/2006/relationships/slideLayout" Target="../slideLayouts/slideLayout2.xml"/><Relationship Id="rId5" Type="http://schemas.openxmlformats.org/officeDocument/2006/relationships/hyperlink" Target="https://forms.gle/ybKrFdfgT2H6sb387" TargetMode="External"/><Relationship Id="rId4" Type="http://schemas.openxmlformats.org/officeDocument/2006/relationships/hyperlink" Target="https://forms.gle/sgzteeEc7Ph8gXss9"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F6331-D31F-47E2-B5CF-7860CB59ABD6}"/>
              </a:ext>
            </a:extLst>
          </p:cNvPr>
          <p:cNvSpPr>
            <a:spLocks noGrp="1"/>
          </p:cNvSpPr>
          <p:nvPr>
            <p:ph type="ctrTitle"/>
          </p:nvPr>
        </p:nvSpPr>
        <p:spPr>
          <a:xfrm>
            <a:off x="1524000" y="1122363"/>
            <a:ext cx="9144000" cy="3241090"/>
          </a:xfrm>
        </p:spPr>
        <p:txBody>
          <a:bodyPr>
            <a:normAutofit/>
          </a:bodyPr>
          <a:lstStyle/>
          <a:p>
            <a:r>
              <a:rPr lang="en-US" dirty="0"/>
              <a:t>Creativity Week 9</a:t>
            </a:r>
            <a:br>
              <a:rPr lang="en-US" dirty="0"/>
            </a:br>
            <a:r>
              <a:rPr lang="en-US" dirty="0"/>
              <a:t>Spring 2020</a:t>
            </a:r>
            <a:br>
              <a:rPr lang="en-US" dirty="0"/>
            </a:br>
            <a:r>
              <a:rPr lang="en-US" dirty="0"/>
              <a:t> World Link 1</a:t>
            </a:r>
          </a:p>
        </p:txBody>
      </p:sp>
      <p:sp>
        <p:nvSpPr>
          <p:cNvPr id="3" name="Subtitle 2">
            <a:extLst>
              <a:ext uri="{FF2B5EF4-FFF2-40B4-BE49-F238E27FC236}">
                <a16:creationId xmlns:a16="http://schemas.microsoft.com/office/drawing/2014/main" id="{09A55E0F-CCF3-4AE5-8036-5B5CD17C1907}"/>
              </a:ext>
            </a:extLst>
          </p:cNvPr>
          <p:cNvSpPr>
            <a:spLocks noGrp="1"/>
          </p:cNvSpPr>
          <p:nvPr>
            <p:ph type="subTitle" idx="1"/>
          </p:nvPr>
        </p:nvSpPr>
        <p:spPr>
          <a:xfrm>
            <a:off x="1524000" y="4892842"/>
            <a:ext cx="9144000" cy="364958"/>
          </a:xfrm>
        </p:spPr>
        <p:txBody>
          <a:bodyPr>
            <a:normAutofit fontScale="92500" lnSpcReduction="20000"/>
          </a:bodyPr>
          <a:lstStyle/>
          <a:p>
            <a:endParaRPr lang="en-US" dirty="0"/>
          </a:p>
        </p:txBody>
      </p:sp>
    </p:spTree>
    <p:extLst>
      <p:ext uri="{BB962C8B-B14F-4D97-AF65-F5344CB8AC3E}">
        <p14:creationId xmlns:p14="http://schemas.microsoft.com/office/powerpoint/2010/main" val="1834639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15D3B-FFAD-46A9-B72E-7BCFC484C510}"/>
              </a:ext>
            </a:extLst>
          </p:cNvPr>
          <p:cNvSpPr>
            <a:spLocks noGrp="1"/>
          </p:cNvSpPr>
          <p:nvPr>
            <p:ph type="title"/>
          </p:nvPr>
        </p:nvSpPr>
        <p:spPr/>
        <p:txBody>
          <a:bodyPr/>
          <a:lstStyle/>
          <a:p>
            <a:pPr algn="ctr"/>
            <a:endParaRPr lang="en-US" dirty="0"/>
          </a:p>
        </p:txBody>
      </p:sp>
      <p:graphicFrame>
        <p:nvGraphicFramePr>
          <p:cNvPr id="5" name="Content Placeholder 4">
            <a:extLst>
              <a:ext uri="{FF2B5EF4-FFF2-40B4-BE49-F238E27FC236}">
                <a16:creationId xmlns:a16="http://schemas.microsoft.com/office/drawing/2014/main" id="{E0D9A187-803C-42AD-925D-1D9B351622A5}"/>
              </a:ext>
            </a:extLst>
          </p:cNvPr>
          <p:cNvGraphicFramePr>
            <a:graphicFrameLocks noGrp="1"/>
          </p:cNvGraphicFramePr>
          <p:nvPr>
            <p:ph idx="1"/>
          </p:nvPr>
        </p:nvGraphicFramePr>
        <p:xfrm>
          <a:off x="838201" y="1941095"/>
          <a:ext cx="10134599" cy="1764631"/>
        </p:xfrm>
        <a:graphic>
          <a:graphicData uri="http://schemas.openxmlformats.org/drawingml/2006/table">
            <a:tbl>
              <a:tblPr firstRow="1" firstCol="1" bandRow="1"/>
              <a:tblGrid>
                <a:gridCol w="2587169">
                  <a:extLst>
                    <a:ext uri="{9D8B030D-6E8A-4147-A177-3AD203B41FA5}">
                      <a16:colId xmlns:a16="http://schemas.microsoft.com/office/drawing/2014/main" val="1355265069"/>
                    </a:ext>
                  </a:extLst>
                </a:gridCol>
                <a:gridCol w="2478990">
                  <a:extLst>
                    <a:ext uri="{9D8B030D-6E8A-4147-A177-3AD203B41FA5}">
                      <a16:colId xmlns:a16="http://schemas.microsoft.com/office/drawing/2014/main" val="1189351979"/>
                    </a:ext>
                  </a:extLst>
                </a:gridCol>
                <a:gridCol w="2353733">
                  <a:extLst>
                    <a:ext uri="{9D8B030D-6E8A-4147-A177-3AD203B41FA5}">
                      <a16:colId xmlns:a16="http://schemas.microsoft.com/office/drawing/2014/main" val="94391132"/>
                    </a:ext>
                  </a:extLst>
                </a:gridCol>
                <a:gridCol w="2714707">
                  <a:extLst>
                    <a:ext uri="{9D8B030D-6E8A-4147-A177-3AD203B41FA5}">
                      <a16:colId xmlns:a16="http://schemas.microsoft.com/office/drawing/2014/main" val="1067252631"/>
                    </a:ext>
                  </a:extLst>
                </a:gridCol>
              </a:tblGrid>
              <a:tr h="1764631">
                <a:tc>
                  <a:txBody>
                    <a:bodyPr/>
                    <a:lstStyle/>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baseball</a:t>
                      </a:r>
                    </a:p>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basketball</a:t>
                      </a:r>
                    </a:p>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volleyball</a:t>
                      </a:r>
                    </a:p>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badminton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a:lnSpc>
                          <a:spcPct val="107000"/>
                        </a:lnSpc>
                        <a:spcBef>
                          <a:spcPts val="0"/>
                        </a:spcBef>
                        <a:spcAft>
                          <a:spcPts val="0"/>
                        </a:spcAft>
                        <a:buFont typeface="+mj-lt"/>
                        <a:buNone/>
                      </a:pPr>
                      <a:r>
                        <a:rPr lang="en-US" sz="2400" b="1">
                          <a:effectLst/>
                          <a:latin typeface="Times New Roman" panose="02020603050405020304" pitchFamily="18" charset="0"/>
                          <a:ea typeface="Malgun Gothic" panose="020B0503020000020004" pitchFamily="34" charset="-127"/>
                          <a:cs typeface="Times New Roman" panose="02020603050405020304" pitchFamily="18" charset="0"/>
                        </a:rPr>
                        <a:t>Go</a:t>
                      </a: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 swimming</a:t>
                      </a:r>
                    </a:p>
                    <a:p>
                      <a:pPr marL="0" marR="0" lvl="0" indent="0" algn="l">
                        <a:lnSpc>
                          <a:spcPct val="107000"/>
                        </a:lnSpc>
                        <a:spcBef>
                          <a:spcPts val="0"/>
                        </a:spcBef>
                        <a:spcAft>
                          <a:spcPts val="0"/>
                        </a:spcAft>
                        <a:buFont typeface="+mj-lt"/>
                        <a:buNone/>
                      </a:pPr>
                      <a:r>
                        <a:rPr lang="en-US" sz="2400" b="1">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 ping pong</a:t>
                      </a:r>
                    </a:p>
                    <a:p>
                      <a:pPr marL="0" marR="0" lvl="0" indent="0" algn="l">
                        <a:lnSpc>
                          <a:spcPct val="107000"/>
                        </a:lnSpc>
                        <a:spcBef>
                          <a:spcPts val="0"/>
                        </a:spcBef>
                        <a:spcAft>
                          <a:spcPts val="0"/>
                        </a:spcAft>
                        <a:buFont typeface="+mj-lt"/>
                        <a:buNone/>
                      </a:pPr>
                      <a:r>
                        <a:rPr lang="en-US" sz="2400" b="1">
                          <a:effectLst/>
                          <a:latin typeface="Times New Roman" panose="02020603050405020304" pitchFamily="18" charset="0"/>
                          <a:ea typeface="Malgun Gothic" panose="020B0503020000020004" pitchFamily="34" charset="-127"/>
                          <a:cs typeface="Times New Roman" panose="02020603050405020304" pitchFamily="18" charset="0"/>
                        </a:rPr>
                        <a:t>Go</a:t>
                      </a: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 surfing</a:t>
                      </a:r>
                    </a:p>
                    <a:p>
                      <a:pPr marL="0" marR="0" lvl="0" indent="0" algn="l">
                        <a:lnSpc>
                          <a:spcPct val="107000"/>
                        </a:lnSpc>
                        <a:spcBef>
                          <a:spcPts val="0"/>
                        </a:spcBef>
                        <a:spcAft>
                          <a:spcPts val="0"/>
                        </a:spcAft>
                        <a:buFont typeface="+mj-lt"/>
                        <a:buNone/>
                      </a:pPr>
                      <a:r>
                        <a:rPr lang="en-US" sz="2400" b="1">
                          <a:effectLst/>
                          <a:latin typeface="Times New Roman" panose="02020603050405020304" pitchFamily="18" charset="0"/>
                          <a:ea typeface="Malgun Gothic" panose="020B0503020000020004" pitchFamily="34" charset="-127"/>
                          <a:cs typeface="Times New Roman" panose="02020603050405020304" pitchFamily="18" charset="0"/>
                        </a:rPr>
                        <a:t>Go</a:t>
                      </a: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 skiing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a:lnSpc>
                          <a:spcPct val="107000"/>
                        </a:lnSpc>
                        <a:spcBef>
                          <a:spcPts val="0"/>
                        </a:spcBef>
                        <a:spcAft>
                          <a:spcPts val="0"/>
                        </a:spcAft>
                        <a:buFont typeface="+mj-lt"/>
                        <a:buNone/>
                      </a:pPr>
                      <a:r>
                        <a:rPr lang="en-US" sz="2400" b="1">
                          <a:effectLst/>
                          <a:latin typeface="Times New Roman" panose="02020603050405020304" pitchFamily="18" charset="0"/>
                          <a:ea typeface="Malgun Gothic" panose="020B0503020000020004" pitchFamily="34" charset="-127"/>
                          <a:cs typeface="Times New Roman" panose="02020603050405020304" pitchFamily="18" charset="0"/>
                        </a:rPr>
                        <a:t>Do</a:t>
                      </a: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 yoga</a:t>
                      </a:r>
                    </a:p>
                    <a:p>
                      <a:pPr marL="0" marR="0" lvl="0" indent="0" algn="l">
                        <a:lnSpc>
                          <a:spcPct val="107000"/>
                        </a:lnSpc>
                        <a:spcBef>
                          <a:spcPts val="0"/>
                        </a:spcBef>
                        <a:spcAft>
                          <a:spcPts val="0"/>
                        </a:spcAft>
                        <a:buFont typeface="+mj-lt"/>
                        <a:buNone/>
                      </a:pPr>
                      <a:r>
                        <a:rPr lang="en-US" sz="2400" b="1">
                          <a:effectLst/>
                          <a:latin typeface="Times New Roman" panose="02020603050405020304" pitchFamily="18" charset="0"/>
                          <a:ea typeface="Malgun Gothic" panose="020B0503020000020004" pitchFamily="34" charset="-127"/>
                          <a:cs typeface="Times New Roman" panose="02020603050405020304" pitchFamily="18" charset="0"/>
                        </a:rPr>
                        <a:t>Do</a:t>
                      </a: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 judo</a:t>
                      </a:r>
                    </a:p>
                    <a:p>
                      <a:pPr marL="0" marR="0" lvl="0" indent="0" algn="l">
                        <a:lnSpc>
                          <a:spcPct val="107000"/>
                        </a:lnSpc>
                        <a:spcBef>
                          <a:spcPts val="0"/>
                        </a:spcBef>
                        <a:spcAft>
                          <a:spcPts val="0"/>
                        </a:spcAft>
                        <a:buFont typeface="+mj-lt"/>
                        <a:buNone/>
                      </a:pPr>
                      <a:r>
                        <a:rPr lang="en-US" sz="2400" b="1">
                          <a:effectLst/>
                          <a:latin typeface="Times New Roman" panose="02020603050405020304" pitchFamily="18" charset="0"/>
                          <a:ea typeface="Malgun Gothic" panose="020B0503020000020004" pitchFamily="34" charset="-127"/>
                          <a:cs typeface="Times New Roman" panose="02020603050405020304" pitchFamily="18" charset="0"/>
                        </a:rPr>
                        <a:t>Go</a:t>
                      </a: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 bowling</a:t>
                      </a:r>
                    </a:p>
                    <a:p>
                      <a:pPr marL="0" marR="0" lvl="0" indent="0" algn="l">
                        <a:lnSpc>
                          <a:spcPct val="107000"/>
                        </a:lnSpc>
                        <a:spcBef>
                          <a:spcPts val="0"/>
                        </a:spcBef>
                        <a:spcAft>
                          <a:spcPts val="0"/>
                        </a:spcAft>
                        <a:buFont typeface="+mj-lt"/>
                        <a:buNone/>
                      </a:pPr>
                      <a:r>
                        <a:rPr lang="en-US" sz="2400" b="1">
                          <a:effectLst/>
                          <a:latin typeface="Times New Roman" panose="02020603050405020304" pitchFamily="18" charset="0"/>
                          <a:ea typeface="Malgun Gothic" panose="020B0503020000020004" pitchFamily="34" charset="-127"/>
                          <a:cs typeface="Times New Roman" panose="02020603050405020304" pitchFamily="18" charset="0"/>
                        </a:rPr>
                        <a:t>Go</a:t>
                      </a: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 jogging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hockey</a:t>
                      </a:r>
                    </a:p>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tennis</a:t>
                      </a:r>
                    </a:p>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soccer</a:t>
                      </a:r>
                    </a:p>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Do</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effectLst/>
                          <a:latin typeface="Times New Roman" panose="02020603050405020304" pitchFamily="18" charset="0"/>
                          <a:ea typeface="Malgun Gothic" panose="020B0503020000020004" pitchFamily="34" charset="-127"/>
                          <a:cs typeface="Times New Roman" panose="02020603050405020304" pitchFamily="18" charset="0"/>
                        </a:rPr>
                        <a:t>pilates</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5461112"/>
                  </a:ext>
                </a:extLst>
              </a:tr>
            </a:tbl>
          </a:graphicData>
        </a:graphic>
      </p:graphicFrame>
    </p:spTree>
    <p:extLst>
      <p:ext uri="{BB962C8B-B14F-4D97-AF65-F5344CB8AC3E}">
        <p14:creationId xmlns:p14="http://schemas.microsoft.com/office/powerpoint/2010/main" val="545710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5C855-8250-4ED4-902D-9C0696224AE8}"/>
              </a:ext>
            </a:extLst>
          </p:cNvPr>
          <p:cNvSpPr>
            <a:spLocks noGrp="1"/>
          </p:cNvSpPr>
          <p:nvPr>
            <p:ph type="title"/>
          </p:nvPr>
        </p:nvSpPr>
        <p:spPr/>
        <p:txBody>
          <a:bodyPr/>
          <a:lstStyle/>
          <a:p>
            <a:pPr algn="ctr"/>
            <a:r>
              <a:rPr lang="en-US" dirty="0"/>
              <a:t>What are some other activities that use go/play/do?</a:t>
            </a:r>
          </a:p>
        </p:txBody>
      </p:sp>
      <p:graphicFrame>
        <p:nvGraphicFramePr>
          <p:cNvPr id="4" name="Content Placeholder 3">
            <a:extLst>
              <a:ext uri="{FF2B5EF4-FFF2-40B4-BE49-F238E27FC236}">
                <a16:creationId xmlns:a16="http://schemas.microsoft.com/office/drawing/2014/main" id="{65D1D861-6C16-404F-B6B0-118FB0DE7EFC}"/>
              </a:ext>
            </a:extLst>
          </p:cNvPr>
          <p:cNvGraphicFramePr>
            <a:graphicFrameLocks noGrp="1"/>
          </p:cNvGraphicFramePr>
          <p:nvPr>
            <p:ph idx="1"/>
            <p:extLst>
              <p:ext uri="{D42A27DB-BD31-4B8C-83A1-F6EECF244321}">
                <p14:modId xmlns:p14="http://schemas.microsoft.com/office/powerpoint/2010/main" val="3497561397"/>
              </p:ext>
            </p:extLst>
          </p:nvPr>
        </p:nvGraphicFramePr>
        <p:xfrm>
          <a:off x="288758" y="1876925"/>
          <a:ext cx="11405937" cy="3994485"/>
        </p:xfrm>
        <a:graphic>
          <a:graphicData uri="http://schemas.openxmlformats.org/drawingml/2006/table">
            <a:tbl>
              <a:tblPr firstRow="1" firstCol="1" bandRow="1"/>
              <a:tblGrid>
                <a:gridCol w="3798457">
                  <a:extLst>
                    <a:ext uri="{9D8B030D-6E8A-4147-A177-3AD203B41FA5}">
                      <a16:colId xmlns:a16="http://schemas.microsoft.com/office/drawing/2014/main" val="2766977973"/>
                    </a:ext>
                  </a:extLst>
                </a:gridCol>
                <a:gridCol w="3803740">
                  <a:extLst>
                    <a:ext uri="{9D8B030D-6E8A-4147-A177-3AD203B41FA5}">
                      <a16:colId xmlns:a16="http://schemas.microsoft.com/office/drawing/2014/main" val="2500972352"/>
                    </a:ext>
                  </a:extLst>
                </a:gridCol>
                <a:gridCol w="3803740">
                  <a:extLst>
                    <a:ext uri="{9D8B030D-6E8A-4147-A177-3AD203B41FA5}">
                      <a16:colId xmlns:a16="http://schemas.microsoft.com/office/drawing/2014/main" val="205228447"/>
                    </a:ext>
                  </a:extLst>
                </a:gridCol>
              </a:tblGrid>
              <a:tr h="3994485">
                <a:tc>
                  <a:txBody>
                    <a:bodyPr/>
                    <a:lstStyle/>
                    <a:p>
                      <a:pPr marL="0" marR="0" algn="just">
                        <a:lnSpc>
                          <a:spcPct val="107000"/>
                        </a:lnSpc>
                        <a:spcBef>
                          <a:spcPts val="0"/>
                        </a:spcBef>
                        <a:spcAft>
                          <a:spcPts val="0"/>
                        </a:spcAft>
                      </a:pPr>
                      <a:r>
                        <a:rPr lang="en-US" sz="2800" b="1" u="sng" dirty="0">
                          <a:effectLst/>
                          <a:latin typeface="Times New Roman" panose="02020603050405020304" pitchFamily="18" charset="0"/>
                          <a:ea typeface="Malgun Gothic" panose="020B0503020000020004" pitchFamily="34" charset="-127"/>
                          <a:cs typeface="Times New Roman" panose="02020603050405020304" pitchFamily="18" charset="0"/>
                        </a:rPr>
                        <a:t>Play</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800" b="1" u="sng" dirty="0">
                          <a:effectLst/>
                          <a:latin typeface="Times New Roman" panose="02020603050405020304" pitchFamily="18" charset="0"/>
                          <a:ea typeface="Malgun Gothic" panose="020B0503020000020004" pitchFamily="34" charset="-127"/>
                          <a:cs typeface="Times New Roman" panose="02020603050405020304" pitchFamily="18" charset="0"/>
                        </a:rPr>
                        <a:t>Go </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800" b="1" u="sng" dirty="0">
                          <a:effectLst/>
                          <a:latin typeface="Times New Roman" panose="02020603050405020304" pitchFamily="18" charset="0"/>
                          <a:ea typeface="Malgun Gothic" panose="020B0503020000020004" pitchFamily="34" charset="-127"/>
                          <a:cs typeface="Times New Roman" panose="02020603050405020304" pitchFamily="18" charset="0"/>
                        </a:rPr>
                        <a:t>Do</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1965785"/>
                  </a:ext>
                </a:extLst>
              </a:tr>
            </a:tbl>
          </a:graphicData>
        </a:graphic>
      </p:graphicFrame>
    </p:spTree>
    <p:extLst>
      <p:ext uri="{BB962C8B-B14F-4D97-AF65-F5344CB8AC3E}">
        <p14:creationId xmlns:p14="http://schemas.microsoft.com/office/powerpoint/2010/main" val="1796083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5C855-8250-4ED4-902D-9C0696224AE8}"/>
              </a:ext>
            </a:extLst>
          </p:cNvPr>
          <p:cNvSpPr>
            <a:spLocks noGrp="1"/>
          </p:cNvSpPr>
          <p:nvPr>
            <p:ph type="title"/>
          </p:nvPr>
        </p:nvSpPr>
        <p:spPr/>
        <p:txBody>
          <a:bodyPr/>
          <a:lstStyle/>
          <a:p>
            <a:pPr algn="ctr"/>
            <a:r>
              <a:rPr lang="en-US" dirty="0"/>
              <a:t>What are some other activities that use go/play/do?</a:t>
            </a:r>
          </a:p>
        </p:txBody>
      </p:sp>
      <p:graphicFrame>
        <p:nvGraphicFramePr>
          <p:cNvPr id="4" name="Content Placeholder 3">
            <a:extLst>
              <a:ext uri="{FF2B5EF4-FFF2-40B4-BE49-F238E27FC236}">
                <a16:creationId xmlns:a16="http://schemas.microsoft.com/office/drawing/2014/main" id="{65D1D861-6C16-404F-B6B0-118FB0DE7EFC}"/>
              </a:ext>
            </a:extLst>
          </p:cNvPr>
          <p:cNvGraphicFramePr>
            <a:graphicFrameLocks noGrp="1"/>
          </p:cNvGraphicFramePr>
          <p:nvPr>
            <p:ph idx="1"/>
          </p:nvPr>
        </p:nvGraphicFramePr>
        <p:xfrm>
          <a:off x="288758" y="1876925"/>
          <a:ext cx="11405937" cy="3994485"/>
        </p:xfrm>
        <a:graphic>
          <a:graphicData uri="http://schemas.openxmlformats.org/drawingml/2006/table">
            <a:tbl>
              <a:tblPr firstRow="1" firstCol="1" bandRow="1"/>
              <a:tblGrid>
                <a:gridCol w="3798457">
                  <a:extLst>
                    <a:ext uri="{9D8B030D-6E8A-4147-A177-3AD203B41FA5}">
                      <a16:colId xmlns:a16="http://schemas.microsoft.com/office/drawing/2014/main" val="2766977973"/>
                    </a:ext>
                  </a:extLst>
                </a:gridCol>
                <a:gridCol w="3803740">
                  <a:extLst>
                    <a:ext uri="{9D8B030D-6E8A-4147-A177-3AD203B41FA5}">
                      <a16:colId xmlns:a16="http://schemas.microsoft.com/office/drawing/2014/main" val="2500972352"/>
                    </a:ext>
                  </a:extLst>
                </a:gridCol>
                <a:gridCol w="3803740">
                  <a:extLst>
                    <a:ext uri="{9D8B030D-6E8A-4147-A177-3AD203B41FA5}">
                      <a16:colId xmlns:a16="http://schemas.microsoft.com/office/drawing/2014/main" val="205228447"/>
                    </a:ext>
                  </a:extLst>
                </a:gridCol>
              </a:tblGrid>
              <a:tr h="3994485">
                <a:tc>
                  <a:txBody>
                    <a:bodyPr/>
                    <a:lstStyle/>
                    <a:p>
                      <a:pPr marL="0" marR="0" algn="just">
                        <a:lnSpc>
                          <a:spcPct val="107000"/>
                        </a:lnSpc>
                        <a:spcBef>
                          <a:spcPts val="0"/>
                        </a:spcBef>
                        <a:spcAft>
                          <a:spcPts val="0"/>
                        </a:spcAft>
                      </a:pPr>
                      <a:r>
                        <a:rPr lang="en-US" sz="2800" b="1" u="sng">
                          <a:effectLst/>
                          <a:latin typeface="Times New Roman" panose="02020603050405020304" pitchFamily="18" charset="0"/>
                          <a:ea typeface="Malgun Gothic" panose="020B0503020000020004" pitchFamily="34" charset="-127"/>
                          <a:cs typeface="Times New Roman" panose="02020603050405020304" pitchFamily="18" charset="0"/>
                        </a:rPr>
                        <a:t>Play</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just">
                        <a:lnSpc>
                          <a:spcPct val="107000"/>
                        </a:lnSpc>
                        <a:spcBef>
                          <a:spcPts val="0"/>
                        </a:spcBef>
                        <a:spcAft>
                          <a:spcPts val="0"/>
                        </a:spcAft>
                      </a:pPr>
                      <a:r>
                        <a:rPr lang="en-US" sz="2800">
                          <a:effectLst/>
                          <a:latin typeface="Times New Roman" panose="02020603050405020304" pitchFamily="18" charset="0"/>
                          <a:ea typeface="Malgun Gothic" panose="020B0503020000020004" pitchFamily="34" charset="-127"/>
                          <a:cs typeface="Times New Roman" panose="02020603050405020304" pitchFamily="18" charset="0"/>
                        </a:rPr>
                        <a:t>board games /Guitar</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just">
                        <a:lnSpc>
                          <a:spcPct val="107000"/>
                        </a:lnSpc>
                        <a:spcBef>
                          <a:spcPts val="0"/>
                        </a:spcBef>
                        <a:spcAft>
                          <a:spcPts val="0"/>
                        </a:spcAft>
                      </a:pPr>
                      <a:r>
                        <a:rPr lang="en-US" sz="2800">
                          <a:effectLst/>
                          <a:latin typeface="Times New Roman" panose="02020603050405020304" pitchFamily="18" charset="0"/>
                          <a:ea typeface="Malgun Gothic" panose="020B0503020000020004" pitchFamily="34" charset="-127"/>
                          <a:cs typeface="Times New Roman" panose="02020603050405020304" pitchFamily="18" charset="0"/>
                        </a:rPr>
                        <a:t>Go stop/ Poker</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just">
                        <a:lnSpc>
                          <a:spcPct val="107000"/>
                        </a:lnSpc>
                        <a:spcBef>
                          <a:spcPts val="0"/>
                        </a:spcBef>
                        <a:spcAft>
                          <a:spcPts val="0"/>
                        </a:spcAft>
                      </a:pPr>
                      <a:r>
                        <a:rPr lang="en-US" sz="2800">
                          <a:effectLst/>
                          <a:latin typeface="Times New Roman" panose="02020603050405020304" pitchFamily="18" charset="0"/>
                          <a:ea typeface="Malgun Gothic" panose="020B0503020000020004" pitchFamily="34" charset="-127"/>
                          <a:cs typeface="Times New Roman" panose="02020603050405020304" pitchFamily="18" charset="0"/>
                        </a:rPr>
                        <a:t>Water polo /Hand ball</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just">
                        <a:lnSpc>
                          <a:spcPct val="107000"/>
                        </a:lnSpc>
                        <a:spcBef>
                          <a:spcPts val="0"/>
                        </a:spcBef>
                        <a:spcAft>
                          <a:spcPts val="0"/>
                        </a:spcAft>
                      </a:pPr>
                      <a:r>
                        <a:rPr lang="en-US" sz="2800">
                          <a:effectLst/>
                          <a:latin typeface="Times New Roman" panose="02020603050405020304" pitchFamily="18" charset="0"/>
                          <a:ea typeface="Malgun Gothic" panose="020B0503020000020004" pitchFamily="34" charset="-127"/>
                          <a:cs typeface="Times New Roman" panose="02020603050405020304" pitchFamily="18" charset="0"/>
                        </a:rPr>
                        <a:t>Dodge ball /Softball</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just">
                        <a:lnSpc>
                          <a:spcPct val="107000"/>
                        </a:lnSpc>
                        <a:spcBef>
                          <a:spcPts val="0"/>
                        </a:spcBef>
                        <a:spcAft>
                          <a:spcPts val="0"/>
                        </a:spcAft>
                      </a:pPr>
                      <a:r>
                        <a:rPr lang="en-US" sz="2800">
                          <a:effectLst/>
                          <a:latin typeface="Times New Roman" panose="02020603050405020304" pitchFamily="18" charset="0"/>
                          <a:ea typeface="Malgun Gothic" panose="020B0503020000020004" pitchFamily="34" charset="-127"/>
                          <a:cs typeface="Times New Roman" panose="02020603050405020304" pitchFamily="18" charset="0"/>
                        </a:rPr>
                        <a:t>Others?</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800" b="1" u="sng">
                          <a:effectLst/>
                          <a:latin typeface="Times New Roman" panose="02020603050405020304" pitchFamily="18" charset="0"/>
                          <a:ea typeface="Malgun Gothic" panose="020B0503020000020004" pitchFamily="34" charset="-127"/>
                          <a:cs typeface="Times New Roman" panose="02020603050405020304" pitchFamily="18" charset="0"/>
                        </a:rPr>
                        <a:t>Go </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just">
                        <a:lnSpc>
                          <a:spcPct val="107000"/>
                        </a:lnSpc>
                        <a:spcBef>
                          <a:spcPts val="0"/>
                        </a:spcBef>
                        <a:spcAft>
                          <a:spcPts val="0"/>
                        </a:spcAft>
                      </a:pPr>
                      <a:r>
                        <a:rPr lang="en-US" sz="2800">
                          <a:effectLst/>
                          <a:latin typeface="Times New Roman" panose="02020603050405020304" pitchFamily="18" charset="0"/>
                          <a:ea typeface="Malgun Gothic" panose="020B0503020000020004" pitchFamily="34" charset="-127"/>
                          <a:cs typeface="Times New Roman" panose="02020603050405020304" pitchFamily="18" charset="0"/>
                        </a:rPr>
                        <a:t>Shopping /Hiking </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just">
                        <a:lnSpc>
                          <a:spcPct val="107000"/>
                        </a:lnSpc>
                        <a:spcBef>
                          <a:spcPts val="0"/>
                        </a:spcBef>
                        <a:spcAft>
                          <a:spcPts val="0"/>
                        </a:spcAft>
                      </a:pPr>
                      <a:r>
                        <a:rPr lang="en-US" sz="2800">
                          <a:effectLst/>
                          <a:latin typeface="Times New Roman" panose="02020603050405020304" pitchFamily="18" charset="0"/>
                          <a:ea typeface="Malgun Gothic" panose="020B0503020000020004" pitchFamily="34" charset="-127"/>
                          <a:cs typeface="Times New Roman" panose="02020603050405020304" pitchFamily="18" charset="0"/>
                        </a:rPr>
                        <a:t>Biking/Cycling</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just">
                        <a:lnSpc>
                          <a:spcPct val="107000"/>
                        </a:lnSpc>
                        <a:spcBef>
                          <a:spcPts val="0"/>
                        </a:spcBef>
                        <a:spcAft>
                          <a:spcPts val="0"/>
                        </a:spcAft>
                      </a:pPr>
                      <a:r>
                        <a:rPr lang="en-US" sz="2800">
                          <a:effectLst/>
                          <a:latin typeface="Times New Roman" panose="02020603050405020304" pitchFamily="18" charset="0"/>
                          <a:ea typeface="Malgun Gothic" panose="020B0503020000020004" pitchFamily="34" charset="-127"/>
                          <a:cs typeface="Times New Roman" panose="02020603050405020304" pitchFamily="18" charset="0"/>
                        </a:rPr>
                        <a:t>Fishing/Climbing</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just">
                        <a:lnSpc>
                          <a:spcPct val="107000"/>
                        </a:lnSpc>
                        <a:spcBef>
                          <a:spcPts val="0"/>
                        </a:spcBef>
                        <a:spcAft>
                          <a:spcPts val="0"/>
                        </a:spcAft>
                      </a:pPr>
                      <a:r>
                        <a:rPr lang="en-US" sz="2800">
                          <a:effectLst/>
                          <a:latin typeface="Times New Roman" panose="02020603050405020304" pitchFamily="18" charset="0"/>
                          <a:ea typeface="Malgun Gothic" panose="020B0503020000020004" pitchFamily="34" charset="-127"/>
                          <a:cs typeface="Times New Roman" panose="02020603050405020304" pitchFamily="18" charset="0"/>
                        </a:rPr>
                        <a:t>Scuba diving / skating</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just">
                        <a:lnSpc>
                          <a:spcPct val="107000"/>
                        </a:lnSpc>
                        <a:spcBef>
                          <a:spcPts val="0"/>
                        </a:spcBef>
                        <a:spcAft>
                          <a:spcPts val="0"/>
                        </a:spcAft>
                      </a:pPr>
                      <a:r>
                        <a:rPr lang="en-US" sz="2800">
                          <a:effectLst/>
                          <a:latin typeface="Times New Roman" panose="02020603050405020304" pitchFamily="18" charset="0"/>
                          <a:ea typeface="Malgun Gothic" panose="020B0503020000020004" pitchFamily="34" charset="-127"/>
                          <a:cs typeface="Times New Roman" panose="02020603050405020304" pitchFamily="18" charset="0"/>
                        </a:rPr>
                        <a:t>snowboarding/Others?</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800" b="1" u="sng" dirty="0">
                          <a:effectLst/>
                          <a:latin typeface="Times New Roman" panose="02020603050405020304" pitchFamily="18" charset="0"/>
                          <a:ea typeface="Malgun Gothic" panose="020B0503020000020004" pitchFamily="34" charset="-127"/>
                          <a:cs typeface="Times New Roman" panose="02020603050405020304" pitchFamily="18" charset="0"/>
                        </a:rPr>
                        <a:t>Do</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just">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Taekwondo /</a:t>
                      </a:r>
                      <a:r>
                        <a:rPr lang="en-US" sz="2800" dirty="0" err="1">
                          <a:effectLst/>
                          <a:latin typeface="Times New Roman" panose="02020603050405020304" pitchFamily="18" charset="0"/>
                          <a:ea typeface="Malgun Gothic" panose="020B0503020000020004" pitchFamily="34" charset="-127"/>
                          <a:cs typeface="Times New Roman" panose="02020603050405020304" pitchFamily="18" charset="0"/>
                        </a:rPr>
                        <a:t>Juijitsu</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just">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Muay Thai /Boxing</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just">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Kung fu /Karate</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just">
                        <a:lnSpc>
                          <a:spcPct val="107000"/>
                        </a:lnSpc>
                        <a:spcBef>
                          <a:spcPts val="0"/>
                        </a:spcBef>
                        <a:spcAft>
                          <a:spcPts val="0"/>
                        </a:spcAft>
                      </a:pPr>
                      <a:r>
                        <a:rPr lang="en-US" sz="2800" dirty="0" err="1">
                          <a:effectLst/>
                          <a:latin typeface="Times New Roman" panose="02020603050405020304" pitchFamily="18" charset="0"/>
                          <a:ea typeface="Malgun Gothic" panose="020B0503020000020004" pitchFamily="34" charset="-127"/>
                          <a:cs typeface="Times New Roman" panose="02020603050405020304" pitchFamily="18" charset="0"/>
                        </a:rPr>
                        <a:t>Ssirum</a:t>
                      </a: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 Wrestling</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just">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Sumo Wrestling/Others?</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1965785"/>
                  </a:ext>
                </a:extLst>
              </a:tr>
            </a:tbl>
          </a:graphicData>
        </a:graphic>
      </p:graphicFrame>
    </p:spTree>
    <p:extLst>
      <p:ext uri="{BB962C8B-B14F-4D97-AF65-F5344CB8AC3E}">
        <p14:creationId xmlns:p14="http://schemas.microsoft.com/office/powerpoint/2010/main" val="1680602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15D3B-FFAD-46A9-B72E-7BCFC484C510}"/>
              </a:ext>
            </a:extLst>
          </p:cNvPr>
          <p:cNvSpPr>
            <a:spLocks noGrp="1"/>
          </p:cNvSpPr>
          <p:nvPr>
            <p:ph type="title"/>
          </p:nvPr>
        </p:nvSpPr>
        <p:spPr/>
        <p:txBody>
          <a:bodyPr/>
          <a:lstStyle/>
          <a:p>
            <a:pPr algn="ctr"/>
            <a:r>
              <a:rPr lang="en-US" dirty="0"/>
              <a:t>Task 1</a:t>
            </a:r>
          </a:p>
        </p:txBody>
      </p:sp>
      <p:graphicFrame>
        <p:nvGraphicFramePr>
          <p:cNvPr id="5" name="Content Placeholder 4">
            <a:extLst>
              <a:ext uri="{FF2B5EF4-FFF2-40B4-BE49-F238E27FC236}">
                <a16:creationId xmlns:a16="http://schemas.microsoft.com/office/drawing/2014/main" id="{E0D9A187-803C-42AD-925D-1D9B351622A5}"/>
              </a:ext>
            </a:extLst>
          </p:cNvPr>
          <p:cNvGraphicFramePr>
            <a:graphicFrameLocks noGrp="1"/>
          </p:cNvGraphicFramePr>
          <p:nvPr>
            <p:ph idx="1"/>
            <p:extLst>
              <p:ext uri="{D42A27DB-BD31-4B8C-83A1-F6EECF244321}">
                <p14:modId xmlns:p14="http://schemas.microsoft.com/office/powerpoint/2010/main" val="1270670839"/>
              </p:ext>
            </p:extLst>
          </p:nvPr>
        </p:nvGraphicFramePr>
        <p:xfrm>
          <a:off x="838200" y="4223039"/>
          <a:ext cx="10134599" cy="1764631"/>
        </p:xfrm>
        <a:graphic>
          <a:graphicData uri="http://schemas.openxmlformats.org/drawingml/2006/table">
            <a:tbl>
              <a:tblPr firstRow="1" firstCol="1" bandRow="1"/>
              <a:tblGrid>
                <a:gridCol w="2587169">
                  <a:extLst>
                    <a:ext uri="{9D8B030D-6E8A-4147-A177-3AD203B41FA5}">
                      <a16:colId xmlns:a16="http://schemas.microsoft.com/office/drawing/2014/main" val="1355265069"/>
                    </a:ext>
                  </a:extLst>
                </a:gridCol>
                <a:gridCol w="2478990">
                  <a:extLst>
                    <a:ext uri="{9D8B030D-6E8A-4147-A177-3AD203B41FA5}">
                      <a16:colId xmlns:a16="http://schemas.microsoft.com/office/drawing/2014/main" val="1189351979"/>
                    </a:ext>
                  </a:extLst>
                </a:gridCol>
                <a:gridCol w="2353733">
                  <a:extLst>
                    <a:ext uri="{9D8B030D-6E8A-4147-A177-3AD203B41FA5}">
                      <a16:colId xmlns:a16="http://schemas.microsoft.com/office/drawing/2014/main" val="94391132"/>
                    </a:ext>
                  </a:extLst>
                </a:gridCol>
                <a:gridCol w="2714707">
                  <a:extLst>
                    <a:ext uri="{9D8B030D-6E8A-4147-A177-3AD203B41FA5}">
                      <a16:colId xmlns:a16="http://schemas.microsoft.com/office/drawing/2014/main" val="1067252631"/>
                    </a:ext>
                  </a:extLst>
                </a:gridCol>
              </a:tblGrid>
              <a:tr h="1764631">
                <a:tc>
                  <a:txBody>
                    <a:bodyPr/>
                    <a:lstStyle/>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baseball</a:t>
                      </a:r>
                    </a:p>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basketball</a:t>
                      </a:r>
                    </a:p>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volleyball</a:t>
                      </a:r>
                    </a:p>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badminton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Go</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swimming</a:t>
                      </a:r>
                    </a:p>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ping pong</a:t>
                      </a:r>
                    </a:p>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Go</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surfing</a:t>
                      </a:r>
                    </a:p>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Go</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skiing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a:lnSpc>
                          <a:spcPct val="107000"/>
                        </a:lnSpc>
                        <a:spcBef>
                          <a:spcPts val="0"/>
                        </a:spcBef>
                        <a:spcAft>
                          <a:spcPts val="0"/>
                        </a:spcAft>
                        <a:buFont typeface="+mj-lt"/>
                        <a:buNone/>
                      </a:pPr>
                      <a:r>
                        <a:rPr lang="en-US" sz="2400" b="1">
                          <a:effectLst/>
                          <a:latin typeface="Times New Roman" panose="02020603050405020304" pitchFamily="18" charset="0"/>
                          <a:ea typeface="Malgun Gothic" panose="020B0503020000020004" pitchFamily="34" charset="-127"/>
                          <a:cs typeface="Times New Roman" panose="02020603050405020304" pitchFamily="18" charset="0"/>
                        </a:rPr>
                        <a:t>Do</a:t>
                      </a: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 yoga</a:t>
                      </a:r>
                    </a:p>
                    <a:p>
                      <a:pPr marL="0" marR="0" lvl="0" indent="0" algn="l">
                        <a:lnSpc>
                          <a:spcPct val="107000"/>
                        </a:lnSpc>
                        <a:spcBef>
                          <a:spcPts val="0"/>
                        </a:spcBef>
                        <a:spcAft>
                          <a:spcPts val="0"/>
                        </a:spcAft>
                        <a:buFont typeface="+mj-lt"/>
                        <a:buNone/>
                      </a:pPr>
                      <a:r>
                        <a:rPr lang="en-US" sz="2400" b="1">
                          <a:effectLst/>
                          <a:latin typeface="Times New Roman" panose="02020603050405020304" pitchFamily="18" charset="0"/>
                          <a:ea typeface="Malgun Gothic" panose="020B0503020000020004" pitchFamily="34" charset="-127"/>
                          <a:cs typeface="Times New Roman" panose="02020603050405020304" pitchFamily="18" charset="0"/>
                        </a:rPr>
                        <a:t>Do</a:t>
                      </a: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 judo</a:t>
                      </a:r>
                    </a:p>
                    <a:p>
                      <a:pPr marL="0" marR="0" lvl="0" indent="0" algn="l">
                        <a:lnSpc>
                          <a:spcPct val="107000"/>
                        </a:lnSpc>
                        <a:spcBef>
                          <a:spcPts val="0"/>
                        </a:spcBef>
                        <a:spcAft>
                          <a:spcPts val="0"/>
                        </a:spcAft>
                        <a:buFont typeface="+mj-lt"/>
                        <a:buNone/>
                      </a:pPr>
                      <a:r>
                        <a:rPr lang="en-US" sz="2400" b="1">
                          <a:effectLst/>
                          <a:latin typeface="Times New Roman" panose="02020603050405020304" pitchFamily="18" charset="0"/>
                          <a:ea typeface="Malgun Gothic" panose="020B0503020000020004" pitchFamily="34" charset="-127"/>
                          <a:cs typeface="Times New Roman" panose="02020603050405020304" pitchFamily="18" charset="0"/>
                        </a:rPr>
                        <a:t>Go</a:t>
                      </a: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 bowling</a:t>
                      </a:r>
                    </a:p>
                    <a:p>
                      <a:pPr marL="0" marR="0" lvl="0" indent="0" algn="l">
                        <a:lnSpc>
                          <a:spcPct val="107000"/>
                        </a:lnSpc>
                        <a:spcBef>
                          <a:spcPts val="0"/>
                        </a:spcBef>
                        <a:spcAft>
                          <a:spcPts val="0"/>
                        </a:spcAft>
                        <a:buFont typeface="+mj-lt"/>
                        <a:buNone/>
                      </a:pPr>
                      <a:r>
                        <a:rPr lang="en-US" sz="2400" b="1">
                          <a:effectLst/>
                          <a:latin typeface="Times New Roman" panose="02020603050405020304" pitchFamily="18" charset="0"/>
                          <a:ea typeface="Malgun Gothic" panose="020B0503020000020004" pitchFamily="34" charset="-127"/>
                          <a:cs typeface="Times New Roman" panose="02020603050405020304" pitchFamily="18" charset="0"/>
                        </a:rPr>
                        <a:t>Go</a:t>
                      </a: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 jogging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hockey</a:t>
                      </a:r>
                    </a:p>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tennis</a:t>
                      </a:r>
                    </a:p>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soccer</a:t>
                      </a:r>
                    </a:p>
                    <a:p>
                      <a:pPr marL="0" marR="0" lvl="0" indent="0" algn="l">
                        <a:lnSpc>
                          <a:spcPct val="107000"/>
                        </a:lnSpc>
                        <a:spcBef>
                          <a:spcPts val="0"/>
                        </a:spcBef>
                        <a:spcAft>
                          <a:spcPts val="0"/>
                        </a:spcAft>
                        <a:buFont typeface="+mj-lt"/>
                        <a:buNone/>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Do</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400" dirty="0" err="1">
                          <a:effectLst/>
                          <a:latin typeface="Times New Roman" panose="02020603050405020304" pitchFamily="18" charset="0"/>
                          <a:ea typeface="Malgun Gothic" panose="020B0503020000020004" pitchFamily="34" charset="-127"/>
                          <a:cs typeface="Times New Roman" panose="02020603050405020304" pitchFamily="18" charset="0"/>
                        </a:rPr>
                        <a:t>pilates</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5461112"/>
                  </a:ext>
                </a:extLst>
              </a:tr>
            </a:tbl>
          </a:graphicData>
        </a:graphic>
      </p:graphicFrame>
      <p:graphicFrame>
        <p:nvGraphicFramePr>
          <p:cNvPr id="4" name="Table 3">
            <a:extLst>
              <a:ext uri="{FF2B5EF4-FFF2-40B4-BE49-F238E27FC236}">
                <a16:creationId xmlns:a16="http://schemas.microsoft.com/office/drawing/2014/main" id="{7768D6DA-549F-4267-AD2B-B696FFCC1024}"/>
              </a:ext>
            </a:extLst>
          </p:cNvPr>
          <p:cNvGraphicFramePr>
            <a:graphicFrameLocks noGrp="1"/>
          </p:cNvGraphicFramePr>
          <p:nvPr>
            <p:extLst>
              <p:ext uri="{D42A27DB-BD31-4B8C-83A1-F6EECF244321}">
                <p14:modId xmlns:p14="http://schemas.microsoft.com/office/powerpoint/2010/main" val="492694592"/>
              </p:ext>
            </p:extLst>
          </p:nvPr>
        </p:nvGraphicFramePr>
        <p:xfrm>
          <a:off x="975643" y="1700071"/>
          <a:ext cx="9997156" cy="2263028"/>
        </p:xfrm>
        <a:graphic>
          <a:graphicData uri="http://schemas.openxmlformats.org/drawingml/2006/table">
            <a:tbl>
              <a:tblPr firstRow="1" firstCol="1" bandRow="1"/>
              <a:tblGrid>
                <a:gridCol w="4352923">
                  <a:extLst>
                    <a:ext uri="{9D8B030D-6E8A-4147-A177-3AD203B41FA5}">
                      <a16:colId xmlns:a16="http://schemas.microsoft.com/office/drawing/2014/main" val="62697300"/>
                    </a:ext>
                  </a:extLst>
                </a:gridCol>
                <a:gridCol w="5549031">
                  <a:extLst>
                    <a:ext uri="{9D8B030D-6E8A-4147-A177-3AD203B41FA5}">
                      <a16:colId xmlns:a16="http://schemas.microsoft.com/office/drawing/2014/main" val="2240864288"/>
                    </a:ext>
                  </a:extLst>
                </a:gridCol>
                <a:gridCol w="95202">
                  <a:extLst>
                    <a:ext uri="{9D8B030D-6E8A-4147-A177-3AD203B41FA5}">
                      <a16:colId xmlns:a16="http://schemas.microsoft.com/office/drawing/2014/main" val="1051213859"/>
                    </a:ext>
                  </a:extLst>
                </a:gridCol>
              </a:tblGrid>
              <a:tr h="593950">
                <a:tc gridSpan="3">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5661142"/>
                  </a:ext>
                </a:extLst>
              </a:tr>
              <a:tr h="1669078">
                <a:tc>
                  <a:txBody>
                    <a:bodyPr/>
                    <a:lstStyle/>
                    <a:p>
                      <a:pPr marL="0" marR="0" algn="just">
                        <a:lnSpc>
                          <a:spcPct val="107000"/>
                        </a:lnSpc>
                        <a:spcBef>
                          <a:spcPts val="0"/>
                        </a:spcBef>
                        <a:spcAft>
                          <a:spcPts val="0"/>
                        </a:spcAft>
                      </a:pPr>
                      <a:r>
                        <a:rPr lang="en-US" sz="2000" b="1" dirty="0">
                          <a:effectLst/>
                          <a:latin typeface="Times New Roman" panose="02020603050405020304" pitchFamily="18" charset="0"/>
                          <a:ea typeface="Malgun Gothic" panose="020B0503020000020004" pitchFamily="34" charset="-127"/>
                          <a:cs typeface="Times New Roman" panose="02020603050405020304" pitchFamily="18" charset="0"/>
                        </a:rPr>
                        <a:t>I love to/I like to…(Choose 3)</a:t>
                      </a:r>
                      <a:endParaRPr lang="en-US" sz="16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Malgun Gothic" panose="020B0503020000020004" pitchFamily="34" charset="-127"/>
                          <a:cs typeface="Times New Roman" panose="02020603050405020304" pitchFamily="18" charset="0"/>
                        </a:rPr>
                        <a:t>go ______(-</a:t>
                      </a:r>
                      <a:r>
                        <a:rPr lang="en-US" sz="2000" dirty="0" err="1">
                          <a:effectLst/>
                          <a:latin typeface="Times New Roman" panose="02020603050405020304" pitchFamily="18" charset="0"/>
                          <a:ea typeface="Malgun Gothic" panose="020B0503020000020004" pitchFamily="34" charset="-127"/>
                          <a:cs typeface="Times New Roman" panose="02020603050405020304" pitchFamily="18" charset="0"/>
                        </a:rPr>
                        <a:t>ing</a:t>
                      </a:r>
                      <a:r>
                        <a:rPr lang="en-US" sz="2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000" dirty="0">
                          <a:effectLst/>
                          <a:latin typeface="Times New Roman" panose="02020603050405020304" pitchFamily="18" charset="0"/>
                          <a:ea typeface="Malgun Gothic" panose="020B0503020000020004" pitchFamily="34" charset="-127"/>
                          <a:cs typeface="Times New Roman" panose="02020603050405020304" pitchFamily="18" charset="0"/>
                        </a:rPr>
                        <a:t>games, activities with a ball)</a:t>
                      </a:r>
                      <a:endParaRPr lang="en-US" sz="16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Malgun Gothic" panose="020B0503020000020004" pitchFamily="34" charset="-127"/>
                          <a:cs typeface="Times New Roman" panose="02020603050405020304" pitchFamily="18" charset="0"/>
                        </a:rPr>
                        <a:t>do </a:t>
                      </a: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a:t>
                      </a:r>
                      <a:r>
                        <a:rPr lang="en-US" sz="2000" dirty="0">
                          <a:effectLst/>
                          <a:latin typeface="Times New Roman" panose="02020603050405020304" pitchFamily="18" charset="0"/>
                          <a:ea typeface="Malgun Gothic" panose="020B0503020000020004" pitchFamily="34" charset="-127"/>
                          <a:cs typeface="Times New Roman" panose="02020603050405020304" pitchFamily="18" charset="0"/>
                        </a:rPr>
                        <a:t>exercise activities, martial arts)</a:t>
                      </a:r>
                      <a:endParaRPr lang="en-US" sz="16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b="1" dirty="0">
                          <a:effectLst/>
                          <a:latin typeface="Times New Roman" panose="02020603050405020304" pitchFamily="18" charset="0"/>
                          <a:ea typeface="Malgun Gothic" panose="020B0503020000020004" pitchFamily="34" charset="-127"/>
                          <a:cs typeface="Times New Roman" panose="02020603050405020304" pitchFamily="18" charset="0"/>
                        </a:rPr>
                        <a:t>I don’t like to/I hate to…(Choose 3)</a:t>
                      </a:r>
                      <a:endParaRPr lang="en-US" sz="16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Malgun Gothic" panose="020B0503020000020004" pitchFamily="34" charset="-127"/>
                          <a:cs typeface="Times New Roman" panose="02020603050405020304" pitchFamily="18" charset="0"/>
                        </a:rPr>
                        <a:t>go _______ (-</a:t>
                      </a:r>
                      <a:r>
                        <a:rPr lang="en-US" sz="2000" dirty="0" err="1">
                          <a:effectLst/>
                          <a:latin typeface="Times New Roman" panose="02020603050405020304" pitchFamily="18" charset="0"/>
                          <a:ea typeface="Malgun Gothic" panose="020B0503020000020004" pitchFamily="34" charset="-127"/>
                          <a:cs typeface="Times New Roman" panose="02020603050405020304" pitchFamily="18" charset="0"/>
                        </a:rPr>
                        <a:t>ing</a:t>
                      </a:r>
                      <a:r>
                        <a:rPr lang="en-US" sz="2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Malgun Gothic" panose="020B0503020000020004" pitchFamily="34" charset="-127"/>
                          <a:cs typeface="Times New Roman" panose="02020603050405020304" pitchFamily="18" charset="0"/>
                        </a:rPr>
                        <a:t>play</a:t>
                      </a: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000" dirty="0">
                          <a:effectLst/>
                          <a:latin typeface="Times New Roman" panose="02020603050405020304" pitchFamily="18" charset="0"/>
                          <a:ea typeface="Malgun Gothic" panose="020B0503020000020004" pitchFamily="34" charset="-127"/>
                          <a:cs typeface="Times New Roman" panose="02020603050405020304" pitchFamily="18" charset="0"/>
                        </a:rPr>
                        <a:t>games, activities with a ball)</a:t>
                      </a:r>
                      <a:endParaRPr lang="en-US" sz="16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Malgun Gothic" panose="020B0503020000020004" pitchFamily="34" charset="-127"/>
                          <a:cs typeface="Times New Roman" panose="02020603050405020304" pitchFamily="18" charset="0"/>
                        </a:rPr>
                        <a:t>do</a:t>
                      </a: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000" dirty="0">
                          <a:effectLst/>
                          <a:latin typeface="Times New Roman" panose="02020603050405020304" pitchFamily="18" charset="0"/>
                          <a:ea typeface="Malgun Gothic" panose="020B0503020000020004" pitchFamily="34" charset="-127"/>
                          <a:cs typeface="Times New Roman" panose="02020603050405020304" pitchFamily="18" charset="0"/>
                        </a:rPr>
                        <a:t>exercise activities, martial arts)</a:t>
                      </a:r>
                      <a:endParaRPr lang="en-US" sz="16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800"/>
                        </a:spcAft>
                      </a:pPr>
                      <a:r>
                        <a:rPr lang="en-US" sz="1100" dirty="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58249037"/>
                  </a:ext>
                </a:extLst>
              </a:tr>
            </a:tbl>
          </a:graphicData>
        </a:graphic>
      </p:graphicFrame>
    </p:spTree>
    <p:extLst>
      <p:ext uri="{BB962C8B-B14F-4D97-AF65-F5344CB8AC3E}">
        <p14:creationId xmlns:p14="http://schemas.microsoft.com/office/powerpoint/2010/main" val="813910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F9B2A-D4DE-4B26-923A-B5CCE523449A}"/>
              </a:ext>
            </a:extLst>
          </p:cNvPr>
          <p:cNvSpPr>
            <a:spLocks noGrp="1"/>
          </p:cNvSpPr>
          <p:nvPr>
            <p:ph type="title"/>
          </p:nvPr>
        </p:nvSpPr>
        <p:spPr>
          <a:xfrm>
            <a:off x="336883" y="365125"/>
            <a:ext cx="11678653" cy="1325563"/>
          </a:xfrm>
        </p:spPr>
        <p:txBody>
          <a:bodyPr>
            <a:normAutofit/>
          </a:bodyPr>
          <a:lstStyle/>
          <a:p>
            <a:r>
              <a:rPr lang="en-US" dirty="0"/>
              <a:t>Page 209 + 114 (verb + noun; verb + infinitive)</a:t>
            </a:r>
          </a:p>
        </p:txBody>
      </p:sp>
      <p:graphicFrame>
        <p:nvGraphicFramePr>
          <p:cNvPr id="4" name="Content Placeholder 3">
            <a:extLst>
              <a:ext uri="{FF2B5EF4-FFF2-40B4-BE49-F238E27FC236}">
                <a16:creationId xmlns:a16="http://schemas.microsoft.com/office/drawing/2014/main" id="{185A8C55-0D44-4378-A8B0-C0379E00E14B}"/>
              </a:ext>
            </a:extLst>
          </p:cNvPr>
          <p:cNvGraphicFramePr>
            <a:graphicFrameLocks noGrp="1"/>
          </p:cNvGraphicFramePr>
          <p:nvPr>
            <p:ph idx="1"/>
            <p:extLst>
              <p:ext uri="{D42A27DB-BD31-4B8C-83A1-F6EECF244321}">
                <p14:modId xmlns:p14="http://schemas.microsoft.com/office/powerpoint/2010/main" val="1597669147"/>
              </p:ext>
            </p:extLst>
          </p:nvPr>
        </p:nvGraphicFramePr>
        <p:xfrm>
          <a:off x="336884" y="1690688"/>
          <a:ext cx="11518233" cy="4678028"/>
        </p:xfrm>
        <a:graphic>
          <a:graphicData uri="http://schemas.openxmlformats.org/drawingml/2006/table">
            <a:tbl>
              <a:tblPr firstRow="1" firstCol="1" bandRow="1"/>
              <a:tblGrid>
                <a:gridCol w="1548885">
                  <a:extLst>
                    <a:ext uri="{9D8B030D-6E8A-4147-A177-3AD203B41FA5}">
                      <a16:colId xmlns:a16="http://schemas.microsoft.com/office/drawing/2014/main" val="2228434264"/>
                    </a:ext>
                  </a:extLst>
                </a:gridCol>
                <a:gridCol w="5345482">
                  <a:extLst>
                    <a:ext uri="{9D8B030D-6E8A-4147-A177-3AD203B41FA5}">
                      <a16:colId xmlns:a16="http://schemas.microsoft.com/office/drawing/2014/main" val="3218166750"/>
                    </a:ext>
                  </a:extLst>
                </a:gridCol>
                <a:gridCol w="4623866">
                  <a:extLst>
                    <a:ext uri="{9D8B030D-6E8A-4147-A177-3AD203B41FA5}">
                      <a16:colId xmlns:a16="http://schemas.microsoft.com/office/drawing/2014/main" val="3007062477"/>
                    </a:ext>
                  </a:extLst>
                </a:gridCol>
              </a:tblGrid>
              <a:tr h="390982">
                <a:tc>
                  <a:txBody>
                    <a:bodyPr/>
                    <a:lstStyle/>
                    <a:p>
                      <a:pPr marL="254000" marR="0" algn="l">
                        <a:lnSpc>
                          <a:spcPct val="107000"/>
                        </a:lnSpc>
                        <a:spcBef>
                          <a:spcPts val="0"/>
                        </a:spcBef>
                        <a:spcAft>
                          <a:spcPts val="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0" marR="0" algn="l">
                        <a:lnSpc>
                          <a:spcPct val="107000"/>
                        </a:lnSpc>
                        <a:spcBef>
                          <a:spcPts val="0"/>
                        </a:spcBef>
                        <a:spcAft>
                          <a:spcPts val="0"/>
                        </a:spcAft>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Verb + </a:t>
                      </a:r>
                      <a:r>
                        <a:rPr lang="en-US" sz="2400" b="1">
                          <a:effectLst/>
                          <a:latin typeface="Times New Roman" panose="02020603050405020304" pitchFamily="18" charset="0"/>
                          <a:ea typeface="Malgun Gothic" panose="020B0503020000020004" pitchFamily="34" charset="-127"/>
                          <a:cs typeface="Times New Roman" panose="02020603050405020304" pitchFamily="18" charset="0"/>
                        </a:rPr>
                        <a:t>infinitive (to + verb)</a:t>
                      </a:r>
                      <a:endParaRPr lang="en-US" sz="18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0" marR="0" algn="l">
                        <a:lnSpc>
                          <a:spcPct val="107000"/>
                        </a:lnSpc>
                        <a:spcBef>
                          <a:spcPts val="0"/>
                        </a:spcBef>
                        <a:spcAft>
                          <a:spcPts val="0"/>
                        </a:spcAft>
                      </a:pPr>
                      <a:r>
                        <a:rPr lang="en-US" sz="2400" b="1" dirty="0">
                          <a:effectLst/>
                          <a:latin typeface="Times New Roman" panose="02020603050405020304" pitchFamily="18" charset="0"/>
                          <a:ea typeface="Malgun Gothic" panose="020B0503020000020004" pitchFamily="34" charset="-127"/>
                          <a:cs typeface="Times New Roman" panose="02020603050405020304" pitchFamily="18" charset="0"/>
                        </a:rPr>
                        <a:t>Verb + a noun</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noun phrase</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6529921"/>
                  </a:ext>
                </a:extLst>
              </a:tr>
              <a:tr h="4287046">
                <a:tc>
                  <a:txBody>
                    <a:bodyPr/>
                    <a:lstStyle/>
                    <a:p>
                      <a:pPr marL="342900" marR="0" lvl="0" indent="-342900" algn="l">
                        <a:lnSpc>
                          <a:spcPct val="107000"/>
                        </a:lnSpc>
                        <a:spcBef>
                          <a:spcPts val="0"/>
                        </a:spcBef>
                        <a:spcAft>
                          <a:spcPts val="0"/>
                        </a:spcAft>
                        <a:buFont typeface="+mj-lt"/>
                        <a:buAutoNum type="arabicPeriod"/>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Love</a:t>
                      </a:r>
                    </a:p>
                    <a:p>
                      <a:pPr marL="342900" marR="0" lvl="0" indent="-342900" algn="l">
                        <a:lnSpc>
                          <a:spcPct val="107000"/>
                        </a:lnSpc>
                        <a:spcBef>
                          <a:spcPts val="0"/>
                        </a:spcBef>
                        <a:spcAft>
                          <a:spcPts val="0"/>
                        </a:spcAft>
                        <a:buFont typeface="+mj-lt"/>
                        <a:buAutoNum type="arabicPeriod"/>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Forgot</a:t>
                      </a:r>
                    </a:p>
                    <a:p>
                      <a:pPr marL="342900" marR="0" lvl="0" indent="-342900" algn="l">
                        <a:lnSpc>
                          <a:spcPct val="107000"/>
                        </a:lnSpc>
                        <a:spcBef>
                          <a:spcPts val="0"/>
                        </a:spcBef>
                        <a:spcAft>
                          <a:spcPts val="0"/>
                        </a:spcAft>
                        <a:buFont typeface="+mj-lt"/>
                        <a:buAutoNum type="arabicPeriod"/>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Learn</a:t>
                      </a:r>
                    </a:p>
                    <a:p>
                      <a:pPr marL="342900" marR="0" lvl="0" indent="-342900" algn="l">
                        <a:lnSpc>
                          <a:spcPct val="107000"/>
                        </a:lnSpc>
                        <a:spcBef>
                          <a:spcPts val="0"/>
                        </a:spcBef>
                        <a:spcAft>
                          <a:spcPts val="0"/>
                        </a:spcAft>
                        <a:buFont typeface="+mj-lt"/>
                        <a:buAutoNum type="arabicPeriod"/>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Like</a:t>
                      </a:r>
                    </a:p>
                    <a:p>
                      <a:pPr marL="342900" marR="0" lvl="0" indent="-342900" algn="l">
                        <a:lnSpc>
                          <a:spcPct val="107000"/>
                        </a:lnSpc>
                        <a:spcBef>
                          <a:spcPts val="0"/>
                        </a:spcBef>
                        <a:spcAft>
                          <a:spcPts val="0"/>
                        </a:spcAft>
                        <a:buFont typeface="+mj-lt"/>
                        <a:buAutoNum type="arabicPeriod"/>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Plan</a:t>
                      </a:r>
                    </a:p>
                    <a:p>
                      <a:pPr marL="342900" marR="0" lvl="0" indent="-342900" algn="l">
                        <a:lnSpc>
                          <a:spcPct val="107000"/>
                        </a:lnSpc>
                        <a:spcBef>
                          <a:spcPts val="0"/>
                        </a:spcBef>
                        <a:spcAft>
                          <a:spcPts val="0"/>
                        </a:spcAft>
                        <a:buFont typeface="+mj-lt"/>
                        <a:buAutoNum type="arabicPeriod"/>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Prepare</a:t>
                      </a:r>
                    </a:p>
                    <a:p>
                      <a:pPr marL="342900" marR="0" lvl="0" indent="-342900" algn="l">
                        <a:lnSpc>
                          <a:spcPct val="107000"/>
                        </a:lnSpc>
                        <a:spcBef>
                          <a:spcPts val="0"/>
                        </a:spcBef>
                        <a:spcAft>
                          <a:spcPts val="0"/>
                        </a:spcAft>
                        <a:buFont typeface="+mj-lt"/>
                        <a:buAutoNum type="arabicPeriod"/>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Hate</a:t>
                      </a:r>
                    </a:p>
                    <a:p>
                      <a:pPr marL="342900" marR="0" lvl="0" indent="-342900" algn="l">
                        <a:lnSpc>
                          <a:spcPct val="107000"/>
                        </a:lnSpc>
                        <a:spcBef>
                          <a:spcPts val="0"/>
                        </a:spcBef>
                        <a:spcAft>
                          <a:spcPts val="0"/>
                        </a:spcAft>
                        <a:buFont typeface="+mj-lt"/>
                        <a:buAutoNum type="arabicPeriod"/>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Need</a:t>
                      </a:r>
                    </a:p>
                    <a:p>
                      <a:pPr marL="342900" marR="0" lvl="0" indent="-342900" algn="l">
                        <a:lnSpc>
                          <a:spcPct val="107000"/>
                        </a:lnSpc>
                        <a:spcBef>
                          <a:spcPts val="0"/>
                        </a:spcBef>
                        <a:spcAft>
                          <a:spcPts val="0"/>
                        </a:spcAft>
                        <a:buFont typeface="+mj-lt"/>
                        <a:buAutoNum type="arabicPeriod"/>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Want</a:t>
                      </a:r>
                    </a:p>
                    <a:p>
                      <a:pPr marL="342900" marR="0" lvl="0" indent="-342900" algn="l">
                        <a:lnSpc>
                          <a:spcPct val="107000"/>
                        </a:lnSpc>
                        <a:spcBef>
                          <a:spcPts val="0"/>
                        </a:spcBef>
                        <a:spcAft>
                          <a:spcPts val="0"/>
                        </a:spcAft>
                        <a:buFont typeface="+mj-lt"/>
                        <a:buAutoNum type="arabicPeriod"/>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Decide</a:t>
                      </a:r>
                    </a:p>
                    <a:p>
                      <a:pPr marL="0" marR="0" algn="l">
                        <a:lnSpc>
                          <a:spcPct val="107000"/>
                        </a:lnSpc>
                        <a:spcBef>
                          <a:spcPts val="0"/>
                        </a:spcBef>
                        <a:spcAft>
                          <a:spcPts val="0"/>
                        </a:spcAft>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I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love to </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play volleyball.</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I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forgot to</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explain the rules.</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Can you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learn to</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surf in one summer?</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She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likes to</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play most sports.</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He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plans to</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go on a big trip..</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We are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prepared to</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serve dinner.</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I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hate to</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take tests.</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We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need to</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take a vacation. </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I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want to</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buy Scott a coffee.</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***I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decided to</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get a job.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I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love</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volleyball.</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I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forgot</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the rules.</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You’ll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learn</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surfing in one day.</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She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likes</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most sports.</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He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plans</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big trips every week.</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We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prepared</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dinner for everyone.</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I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hate</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tests.</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we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need</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 vacation.</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I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want</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 cup of coffee for Scott. </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I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decided</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both books are good.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7048678"/>
                  </a:ext>
                </a:extLst>
              </a:tr>
            </a:tbl>
          </a:graphicData>
        </a:graphic>
      </p:graphicFrame>
    </p:spTree>
    <p:extLst>
      <p:ext uri="{BB962C8B-B14F-4D97-AF65-F5344CB8AC3E}">
        <p14:creationId xmlns:p14="http://schemas.microsoft.com/office/powerpoint/2010/main" val="3809450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B536C-1888-4F30-AF51-DC5FDA5C11DE}"/>
              </a:ext>
            </a:extLst>
          </p:cNvPr>
          <p:cNvSpPr>
            <a:spLocks noGrp="1"/>
          </p:cNvSpPr>
          <p:nvPr>
            <p:ph type="title"/>
          </p:nvPr>
        </p:nvSpPr>
        <p:spPr/>
        <p:txBody>
          <a:bodyPr/>
          <a:lstStyle/>
          <a:p>
            <a:pPr algn="ctr"/>
            <a:r>
              <a:rPr lang="en-US" dirty="0"/>
              <a:t>209A</a:t>
            </a:r>
            <a:br>
              <a:rPr lang="en-US" dirty="0"/>
            </a:br>
            <a:endParaRPr lang="en-US" dirty="0"/>
          </a:p>
        </p:txBody>
      </p:sp>
      <p:sp>
        <p:nvSpPr>
          <p:cNvPr id="3" name="Content Placeholder 2">
            <a:extLst>
              <a:ext uri="{FF2B5EF4-FFF2-40B4-BE49-F238E27FC236}">
                <a16:creationId xmlns:a16="http://schemas.microsoft.com/office/drawing/2014/main" id="{A93FABBF-2FBA-45B0-8055-BDD645EEE1A1}"/>
              </a:ext>
            </a:extLst>
          </p:cNvPr>
          <p:cNvSpPr>
            <a:spLocks noGrp="1"/>
          </p:cNvSpPr>
          <p:nvPr>
            <p:ph idx="1"/>
          </p:nvPr>
        </p:nvSpPr>
        <p:spPr/>
        <p:txBody>
          <a:bodyPr>
            <a:normAutofit lnSpcReduction="10000"/>
          </a:bodyPr>
          <a:lstStyle/>
          <a:p>
            <a:pPr marL="0" indent="0">
              <a:buNone/>
            </a:pPr>
            <a:r>
              <a:rPr lang="en-US" dirty="0"/>
              <a:t>Write (verb + infinitive) or (verb)</a:t>
            </a:r>
          </a:p>
          <a:p>
            <a:pPr marL="514350" indent="-514350">
              <a:buFont typeface="+mj-lt"/>
              <a:buAutoNum type="arabicPeriod"/>
            </a:pPr>
            <a:endParaRPr lang="en-US" dirty="0"/>
          </a:p>
          <a:p>
            <a:pPr marL="514350" indent="-514350">
              <a:buFont typeface="+mj-lt"/>
              <a:buAutoNum type="arabicPeriod"/>
            </a:pPr>
            <a:r>
              <a:rPr lang="en-US" dirty="0"/>
              <a:t> </a:t>
            </a:r>
          </a:p>
          <a:p>
            <a:pPr marL="514350" indent="-514350">
              <a:buFont typeface="+mj-lt"/>
              <a:buAutoNum type="arabicPeriod"/>
            </a:pPr>
            <a:r>
              <a:rPr lang="en-US" dirty="0"/>
              <a:t>  </a:t>
            </a:r>
          </a:p>
          <a:p>
            <a:pPr marL="514350" indent="-514350">
              <a:buFont typeface="+mj-lt"/>
              <a:buAutoNum type="arabicPeriod"/>
            </a:pPr>
            <a:r>
              <a:rPr lang="en-US" dirty="0"/>
              <a:t> </a:t>
            </a:r>
          </a:p>
          <a:p>
            <a:pPr marL="514350" indent="-514350">
              <a:buFont typeface="+mj-lt"/>
              <a:buAutoNum type="arabicPeriod"/>
            </a:pPr>
            <a:r>
              <a:rPr lang="en-US" dirty="0"/>
              <a:t> </a:t>
            </a:r>
          </a:p>
          <a:p>
            <a:pPr marL="514350" indent="-514350">
              <a:buFont typeface="+mj-lt"/>
              <a:buAutoNum type="arabicPeriod"/>
            </a:pPr>
            <a:r>
              <a:rPr lang="en-US" dirty="0"/>
              <a:t> </a:t>
            </a:r>
          </a:p>
          <a:p>
            <a:pPr marL="514350" indent="-514350">
              <a:buFont typeface="+mj-lt"/>
              <a:buAutoNum type="arabicPeriod"/>
            </a:pPr>
            <a:r>
              <a:rPr lang="en-US" dirty="0"/>
              <a:t> </a:t>
            </a:r>
          </a:p>
          <a:p>
            <a:pPr marL="514350" indent="-514350">
              <a:buFont typeface="+mj-lt"/>
              <a:buAutoNum type="arabicPeriod"/>
            </a:pPr>
            <a:r>
              <a:rPr lang="en-US" dirty="0"/>
              <a:t> </a:t>
            </a:r>
          </a:p>
          <a:p>
            <a:pPr marL="0" indent="0">
              <a:buNone/>
            </a:pPr>
            <a:endParaRPr lang="en-US" dirty="0"/>
          </a:p>
        </p:txBody>
      </p:sp>
    </p:spTree>
    <p:extLst>
      <p:ext uri="{BB962C8B-B14F-4D97-AF65-F5344CB8AC3E}">
        <p14:creationId xmlns:p14="http://schemas.microsoft.com/office/powerpoint/2010/main" val="791074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B536C-1888-4F30-AF51-DC5FDA5C11DE}"/>
              </a:ext>
            </a:extLst>
          </p:cNvPr>
          <p:cNvSpPr>
            <a:spLocks noGrp="1"/>
          </p:cNvSpPr>
          <p:nvPr>
            <p:ph type="title"/>
          </p:nvPr>
        </p:nvSpPr>
        <p:spPr/>
        <p:txBody>
          <a:bodyPr/>
          <a:lstStyle/>
          <a:p>
            <a:pPr algn="ctr"/>
            <a:r>
              <a:rPr lang="en-US" dirty="0"/>
              <a:t>209A</a:t>
            </a:r>
          </a:p>
        </p:txBody>
      </p:sp>
      <p:sp>
        <p:nvSpPr>
          <p:cNvPr id="3" name="Content Placeholder 2">
            <a:extLst>
              <a:ext uri="{FF2B5EF4-FFF2-40B4-BE49-F238E27FC236}">
                <a16:creationId xmlns:a16="http://schemas.microsoft.com/office/drawing/2014/main" id="{A93FABBF-2FBA-45B0-8055-BDD645EEE1A1}"/>
              </a:ext>
            </a:extLst>
          </p:cNvPr>
          <p:cNvSpPr>
            <a:spLocks noGrp="1"/>
          </p:cNvSpPr>
          <p:nvPr>
            <p:ph idx="1"/>
          </p:nvPr>
        </p:nvSpPr>
        <p:spPr/>
        <p:txBody>
          <a:bodyPr>
            <a:normAutofit/>
          </a:bodyPr>
          <a:lstStyle/>
          <a:p>
            <a:pPr marL="514350" lvl="0" indent="-514350">
              <a:buFont typeface="+mj-lt"/>
              <a:buAutoNum type="arabicPeriod"/>
            </a:pPr>
            <a:r>
              <a:rPr lang="en-US" dirty="0"/>
              <a:t>want to</a:t>
            </a:r>
          </a:p>
          <a:p>
            <a:pPr marL="514350" lvl="0" indent="-514350">
              <a:buFont typeface="+mj-lt"/>
              <a:buAutoNum type="arabicPeriod"/>
            </a:pPr>
            <a:r>
              <a:rPr lang="en-US" dirty="0"/>
              <a:t>forget to</a:t>
            </a:r>
          </a:p>
          <a:p>
            <a:pPr marL="514350" lvl="0" indent="-514350">
              <a:buFont typeface="+mj-lt"/>
              <a:buAutoNum type="arabicPeriod"/>
            </a:pPr>
            <a:r>
              <a:rPr lang="en-US" dirty="0"/>
              <a:t>hate (gym class = noun)</a:t>
            </a:r>
          </a:p>
          <a:p>
            <a:pPr marL="514350" lvl="0" indent="-514350">
              <a:buFont typeface="+mj-lt"/>
              <a:buAutoNum type="arabicPeriod"/>
            </a:pPr>
            <a:r>
              <a:rPr lang="en-US" dirty="0"/>
              <a:t>want (a gold one = noun)</a:t>
            </a:r>
          </a:p>
          <a:p>
            <a:pPr marL="514350" lvl="0" indent="-514350">
              <a:buFont typeface="+mj-lt"/>
              <a:buAutoNum type="arabicPeriod"/>
            </a:pPr>
            <a:r>
              <a:rPr lang="en-US" dirty="0"/>
              <a:t>need to</a:t>
            </a:r>
          </a:p>
          <a:p>
            <a:pPr marL="514350" lvl="0" indent="-514350">
              <a:buFont typeface="+mj-lt"/>
              <a:buAutoNum type="arabicPeriod"/>
            </a:pPr>
            <a:r>
              <a:rPr lang="en-US" dirty="0"/>
              <a:t>forgot (my swim suit = noun)</a:t>
            </a:r>
          </a:p>
          <a:p>
            <a:pPr marL="514350" lvl="0" indent="-514350">
              <a:buFont typeface="+mj-lt"/>
              <a:buAutoNum type="arabicPeriod"/>
            </a:pPr>
            <a:r>
              <a:rPr lang="en-US" dirty="0"/>
              <a:t>hate to</a:t>
            </a:r>
          </a:p>
          <a:p>
            <a:pPr marL="514350" lvl="0" indent="-514350">
              <a:buFont typeface="+mj-lt"/>
              <a:buAutoNum type="arabicPeriod"/>
            </a:pPr>
            <a:r>
              <a:rPr lang="en-US" dirty="0"/>
              <a:t>learned/am learning (a new game = noun) </a:t>
            </a:r>
          </a:p>
          <a:p>
            <a:pPr marL="0" indent="0">
              <a:buNone/>
            </a:pPr>
            <a:endParaRPr lang="en-US" dirty="0"/>
          </a:p>
        </p:txBody>
      </p:sp>
    </p:spTree>
    <p:extLst>
      <p:ext uri="{BB962C8B-B14F-4D97-AF65-F5344CB8AC3E}">
        <p14:creationId xmlns:p14="http://schemas.microsoft.com/office/powerpoint/2010/main" val="2362846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4EA61-51B8-4C85-91A9-D99FE43D3D53}"/>
              </a:ext>
            </a:extLst>
          </p:cNvPr>
          <p:cNvSpPr>
            <a:spLocks noGrp="1"/>
          </p:cNvSpPr>
          <p:nvPr>
            <p:ph type="title"/>
          </p:nvPr>
        </p:nvSpPr>
        <p:spPr>
          <a:xfrm>
            <a:off x="838200" y="365126"/>
            <a:ext cx="10515600" cy="315912"/>
          </a:xfrm>
        </p:spPr>
        <p:txBody>
          <a:bodyPr>
            <a:normAutofit fontScale="90000"/>
          </a:bodyPr>
          <a:lstStyle/>
          <a:p>
            <a:pPr algn="ctr"/>
            <a:r>
              <a:rPr lang="en-US" dirty="0"/>
              <a:t>TASK 2: 114D</a:t>
            </a:r>
          </a:p>
        </p:txBody>
      </p:sp>
      <p:graphicFrame>
        <p:nvGraphicFramePr>
          <p:cNvPr id="5" name="Content Placeholder 4">
            <a:extLst>
              <a:ext uri="{FF2B5EF4-FFF2-40B4-BE49-F238E27FC236}">
                <a16:creationId xmlns:a16="http://schemas.microsoft.com/office/drawing/2014/main" id="{4F57AC85-16EA-42C5-9E0D-3EBFB34D6B93}"/>
              </a:ext>
            </a:extLst>
          </p:cNvPr>
          <p:cNvGraphicFramePr>
            <a:graphicFrameLocks noGrp="1"/>
          </p:cNvGraphicFramePr>
          <p:nvPr>
            <p:ph idx="1"/>
            <p:extLst>
              <p:ext uri="{D42A27DB-BD31-4B8C-83A1-F6EECF244321}">
                <p14:modId xmlns:p14="http://schemas.microsoft.com/office/powerpoint/2010/main" val="3414798481"/>
              </p:ext>
            </p:extLst>
          </p:nvPr>
        </p:nvGraphicFramePr>
        <p:xfrm>
          <a:off x="144380" y="971313"/>
          <a:ext cx="11871158" cy="4892842"/>
        </p:xfrm>
        <a:graphic>
          <a:graphicData uri="http://schemas.openxmlformats.org/drawingml/2006/table">
            <a:tbl>
              <a:tblPr firstRow="1" firstCol="1" bandRow="1"/>
              <a:tblGrid>
                <a:gridCol w="6672465">
                  <a:extLst>
                    <a:ext uri="{9D8B030D-6E8A-4147-A177-3AD203B41FA5}">
                      <a16:colId xmlns:a16="http://schemas.microsoft.com/office/drawing/2014/main" val="2184717460"/>
                    </a:ext>
                  </a:extLst>
                </a:gridCol>
                <a:gridCol w="5198693">
                  <a:extLst>
                    <a:ext uri="{9D8B030D-6E8A-4147-A177-3AD203B41FA5}">
                      <a16:colId xmlns:a16="http://schemas.microsoft.com/office/drawing/2014/main" val="2694000641"/>
                    </a:ext>
                  </a:extLst>
                </a:gridCol>
              </a:tblGrid>
              <a:tr h="2410518">
                <a:tc>
                  <a:txBody>
                    <a:bodyPr/>
                    <a:lstStyle/>
                    <a:p>
                      <a:pPr marL="0" marR="0" lvl="0" indent="0" algn="l">
                        <a:lnSpc>
                          <a:spcPct val="107000"/>
                        </a:lnSpc>
                        <a:spcBef>
                          <a:spcPts val="0"/>
                        </a:spcBef>
                        <a:spcAft>
                          <a:spcPts val="0"/>
                        </a:spcAft>
                        <a:buFont typeface="+mj-lt"/>
                        <a:buNone/>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1. What is one thing you love to do on the weekend?</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lvl="0" indent="0" algn="l">
                        <a:lnSpc>
                          <a:spcPct val="107000"/>
                        </a:lnSpc>
                        <a:spcBef>
                          <a:spcPts val="0"/>
                        </a:spcBef>
                        <a:spcAft>
                          <a:spcPts val="0"/>
                        </a:spcAft>
                        <a:buFont typeface="+mj-lt"/>
                        <a:buNone/>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2. What is one thing you need to study harder?</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lvl="0" indent="0" algn="l">
                        <a:lnSpc>
                          <a:spcPct val="107000"/>
                        </a:lnSpc>
                        <a:spcBef>
                          <a:spcPts val="0"/>
                        </a:spcBef>
                        <a:spcAft>
                          <a:spcPts val="0"/>
                        </a:spcAft>
                        <a:buFont typeface="+mj-lt"/>
                        <a:buNone/>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3. What is one thing you want to do by</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 the end of the year</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000" dirty="0">
                          <a:effectLst/>
                          <a:latin typeface="Times New Roman" panose="02020603050405020304" pitchFamily="18" charset="0"/>
                          <a:ea typeface="Malgun Gothic" panose="020B0503020000020004" pitchFamily="34" charset="-127"/>
                          <a:cs typeface="Times New Roman" panose="02020603050405020304" pitchFamily="18" charset="0"/>
                        </a:rPr>
                        <a:t>(now until December 31) (big goal)</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254000" marR="0" algn="l">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0" marR="0" indent="0" algn="l">
                        <a:lnSpc>
                          <a:spcPct val="107000"/>
                        </a:lnSpc>
                        <a:spcBef>
                          <a:spcPts val="0"/>
                        </a:spcBef>
                        <a:spcAft>
                          <a:spcPts val="0"/>
                        </a:spcAft>
                        <a:buNone/>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1. On the weekend, I love to...</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254000" marR="0" indent="0" algn="l">
                        <a:lnSpc>
                          <a:spcPct val="107000"/>
                        </a:lnSpc>
                        <a:spcBef>
                          <a:spcPts val="0"/>
                        </a:spcBef>
                        <a:spcAft>
                          <a:spcPts val="0"/>
                        </a:spcAft>
                        <a:buNone/>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2. I need to study...harder because...</a:t>
                      </a:r>
                    </a:p>
                    <a:p>
                      <a:pPr marL="254000" marR="0" indent="0" algn="l">
                        <a:lnSpc>
                          <a:spcPct val="107000"/>
                        </a:lnSpc>
                        <a:spcBef>
                          <a:spcPts val="0"/>
                        </a:spcBef>
                        <a:spcAft>
                          <a:spcPts val="0"/>
                        </a:spcAft>
                        <a:buNone/>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3. By  the end of the year, I want to... </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0330610"/>
                  </a:ext>
                </a:extLst>
              </a:tr>
              <a:tr h="2482324">
                <a:tc>
                  <a:txBody>
                    <a:bodyPr/>
                    <a:lstStyle/>
                    <a:p>
                      <a:pPr marL="0" marR="0" lvl="0" indent="0" algn="l">
                        <a:lnSpc>
                          <a:spcPct val="107000"/>
                        </a:lnSpc>
                        <a:spcBef>
                          <a:spcPts val="0"/>
                        </a:spcBef>
                        <a:spcAft>
                          <a:spcPts val="0"/>
                        </a:spcAft>
                        <a:buFont typeface="+mj-lt"/>
                        <a:buNone/>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4. What are two things you plan to do soon?</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lvl="0" indent="0" algn="l">
                        <a:lnSpc>
                          <a:spcPct val="107000"/>
                        </a:lnSpc>
                        <a:spcBef>
                          <a:spcPts val="0"/>
                        </a:spcBef>
                        <a:spcAft>
                          <a:spcPts val="0"/>
                        </a:spcAft>
                        <a:buFont typeface="+mj-lt"/>
                        <a:buNone/>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5. What are two things you want for your next birthday?</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lvl="0" indent="0" algn="l">
                        <a:lnSpc>
                          <a:spcPct val="107000"/>
                        </a:lnSpc>
                        <a:spcBef>
                          <a:spcPts val="0"/>
                        </a:spcBef>
                        <a:spcAft>
                          <a:spcPts val="0"/>
                        </a:spcAft>
                        <a:buFont typeface="+mj-lt"/>
                        <a:buNone/>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6. What are two things you like about your school?</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0" marR="0" algn="l">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4. I plan to...  and .... soon.</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254000" marR="0" algn="l">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5. For my next birthday, I want to get...(gift 1) and (gift 2).</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254000" marR="0" algn="l">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6. At HUFS, I really like to...</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254000" marR="0" algn="l">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HUFS, I really like (noun) and (noun)</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5092767"/>
                  </a:ext>
                </a:extLst>
              </a:tr>
            </a:tbl>
          </a:graphicData>
        </a:graphic>
      </p:graphicFrame>
    </p:spTree>
    <p:extLst>
      <p:ext uri="{BB962C8B-B14F-4D97-AF65-F5344CB8AC3E}">
        <p14:creationId xmlns:p14="http://schemas.microsoft.com/office/powerpoint/2010/main" val="663887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8BBB4-5180-4C29-B0F7-9BC349C680C7}"/>
              </a:ext>
            </a:extLst>
          </p:cNvPr>
          <p:cNvSpPr>
            <a:spLocks noGrp="1"/>
          </p:cNvSpPr>
          <p:nvPr>
            <p:ph type="title"/>
          </p:nvPr>
        </p:nvSpPr>
        <p:spPr>
          <a:xfrm>
            <a:off x="838200" y="381903"/>
            <a:ext cx="10515600" cy="1325563"/>
          </a:xfrm>
        </p:spPr>
        <p:txBody>
          <a:bodyPr/>
          <a:lstStyle/>
          <a:p>
            <a:pPr algn="ctr"/>
            <a:r>
              <a:rPr lang="en-US" dirty="0"/>
              <a:t>116 Penny or Pearl </a:t>
            </a:r>
          </a:p>
        </p:txBody>
      </p:sp>
      <p:pic>
        <p:nvPicPr>
          <p:cNvPr id="6" name="Content Placeholder 5">
            <a:extLst>
              <a:ext uri="{FF2B5EF4-FFF2-40B4-BE49-F238E27FC236}">
                <a16:creationId xmlns:a16="http://schemas.microsoft.com/office/drawing/2014/main" id="{23F2539E-779B-4330-8D27-87867CEA202E}"/>
              </a:ext>
            </a:extLst>
          </p:cNvPr>
          <p:cNvPicPr>
            <a:picLocks noGrp="1" noChangeAspect="1"/>
          </p:cNvPicPr>
          <p:nvPr>
            <p:ph idx="1"/>
          </p:nvPr>
        </p:nvPicPr>
        <p:blipFill rotWithShape="1">
          <a:blip r:embed="rId2"/>
          <a:srcRect r="51176"/>
          <a:stretch/>
        </p:blipFill>
        <p:spPr>
          <a:xfrm>
            <a:off x="3714925" y="1823302"/>
            <a:ext cx="4762150" cy="3886200"/>
          </a:xfrm>
          <a:prstGeom prst="rect">
            <a:avLst/>
          </a:prstGeom>
        </p:spPr>
      </p:pic>
    </p:spTree>
    <p:extLst>
      <p:ext uri="{BB962C8B-B14F-4D97-AF65-F5344CB8AC3E}">
        <p14:creationId xmlns:p14="http://schemas.microsoft.com/office/powerpoint/2010/main" val="304750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FC051-E1D7-47EF-A5BA-B5C83FB82C49}"/>
              </a:ext>
            </a:extLst>
          </p:cNvPr>
          <p:cNvSpPr>
            <a:spLocks noGrp="1"/>
          </p:cNvSpPr>
          <p:nvPr>
            <p:ph type="title"/>
          </p:nvPr>
        </p:nvSpPr>
        <p:spPr/>
        <p:txBody>
          <a:bodyPr/>
          <a:lstStyle/>
          <a:p>
            <a:pPr algn="ctr"/>
            <a:r>
              <a:rPr lang="en-US" dirty="0"/>
              <a:t>116</a:t>
            </a:r>
          </a:p>
        </p:txBody>
      </p:sp>
      <p:graphicFrame>
        <p:nvGraphicFramePr>
          <p:cNvPr id="4" name="Content Placeholder 3">
            <a:extLst>
              <a:ext uri="{FF2B5EF4-FFF2-40B4-BE49-F238E27FC236}">
                <a16:creationId xmlns:a16="http://schemas.microsoft.com/office/drawing/2014/main" id="{94912176-F9FC-4033-9700-EB97DDF8F6CE}"/>
              </a:ext>
            </a:extLst>
          </p:cNvPr>
          <p:cNvGraphicFramePr>
            <a:graphicFrameLocks noGrp="1"/>
          </p:cNvGraphicFramePr>
          <p:nvPr>
            <p:ph idx="1"/>
            <p:extLst>
              <p:ext uri="{D42A27DB-BD31-4B8C-83A1-F6EECF244321}">
                <p14:modId xmlns:p14="http://schemas.microsoft.com/office/powerpoint/2010/main" val="429890098"/>
              </p:ext>
            </p:extLst>
          </p:nvPr>
        </p:nvGraphicFramePr>
        <p:xfrm>
          <a:off x="513347" y="1572127"/>
          <a:ext cx="11245516" cy="5483625"/>
        </p:xfrm>
        <a:graphic>
          <a:graphicData uri="http://schemas.openxmlformats.org/drawingml/2006/table">
            <a:tbl>
              <a:tblPr firstRow="1" firstCol="1" bandRow="1"/>
              <a:tblGrid>
                <a:gridCol w="5622758">
                  <a:extLst>
                    <a:ext uri="{9D8B030D-6E8A-4147-A177-3AD203B41FA5}">
                      <a16:colId xmlns:a16="http://schemas.microsoft.com/office/drawing/2014/main" val="3756559596"/>
                    </a:ext>
                  </a:extLst>
                </a:gridCol>
                <a:gridCol w="5622758">
                  <a:extLst>
                    <a:ext uri="{9D8B030D-6E8A-4147-A177-3AD203B41FA5}">
                      <a16:colId xmlns:a16="http://schemas.microsoft.com/office/drawing/2014/main" val="4101798224"/>
                    </a:ext>
                  </a:extLst>
                </a:gridCol>
              </a:tblGrid>
              <a:tr h="422421">
                <a:tc>
                  <a:txBody>
                    <a:bodyPr/>
                    <a:lstStyle/>
                    <a:p>
                      <a:pPr marL="0" marR="0" algn="just">
                        <a:lnSpc>
                          <a:spcPct val="107000"/>
                        </a:lnSpc>
                        <a:spcBef>
                          <a:spcPts val="0"/>
                        </a:spcBef>
                        <a:spcAft>
                          <a:spcPts val="0"/>
                        </a:spcAft>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Penny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Pearl  </a:t>
                      </a:r>
                      <a:r>
                        <a:rPr lang="en-US" sz="2000" kern="1200" dirty="0">
                          <a:solidFill>
                            <a:schemeClr val="tx1"/>
                          </a:solidFill>
                          <a:effectLst/>
                          <a:latin typeface="+mn-lt"/>
                          <a:ea typeface="+mn-ea"/>
                          <a:cs typeface="+mn-cs"/>
                        </a:rPr>
                        <a:t>(pronunciation)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5979683"/>
                  </a:ext>
                </a:extLst>
              </a:tr>
              <a:tr h="4498327">
                <a:tc>
                  <a:txBody>
                    <a:bodyPr/>
                    <a:lstStyle/>
                    <a:p>
                      <a:pPr marL="342900" marR="0" lvl="0" indent="-342900" algn="l">
                        <a:lnSpc>
                          <a:spcPct val="107000"/>
                        </a:lnSpc>
                        <a:spcBef>
                          <a:spcPts val="0"/>
                        </a:spcBef>
                        <a:spcAft>
                          <a:spcPts val="0"/>
                        </a:spcAft>
                        <a:buFont typeface="Wingdings" panose="05000000000000000000" pitchFamily="2" charset="2"/>
                        <a:buChar char=""/>
                      </a:pPr>
                      <a:r>
                        <a:rPr lang="en-US" sz="2400" b="1" u="sng" dirty="0">
                          <a:effectLst/>
                          <a:latin typeface="Times New Roman" panose="02020603050405020304" pitchFamily="18" charset="0"/>
                          <a:ea typeface="Malgun Gothic" panose="020B0503020000020004" pitchFamily="34" charset="-127"/>
                          <a:cs typeface="Times New Roman" panose="02020603050405020304" pitchFamily="18" charset="0"/>
                        </a:rPr>
                        <a:t>Bright</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smart/intelligent</a:t>
                      </a:r>
                    </a:p>
                    <a:p>
                      <a:pPr marL="342900" marR="0" lvl="0" indent="-342900" algn="l">
                        <a:lnSpc>
                          <a:spcPct val="107000"/>
                        </a:lnSpc>
                        <a:spcBef>
                          <a:spcPts val="0"/>
                        </a:spcBef>
                        <a:spcAft>
                          <a:spcPts val="0"/>
                        </a:spcAft>
                        <a:buFont typeface="Wingdings" panose="05000000000000000000" pitchFamily="2" charset="2"/>
                        <a:buChar char=""/>
                      </a:pPr>
                      <a:r>
                        <a:rPr lang="en-US" sz="2400" b="1" u="sng" dirty="0">
                          <a:effectLst/>
                          <a:latin typeface="Times New Roman" panose="02020603050405020304" pitchFamily="18" charset="0"/>
                          <a:ea typeface="Malgun Gothic" panose="020B0503020000020004" pitchFamily="34" charset="-127"/>
                          <a:cs typeface="Times New Roman" panose="02020603050405020304" pitchFamily="18" charset="0"/>
                        </a:rPr>
                        <a:t>Organized</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neat; ordered</a:t>
                      </a:r>
                    </a:p>
                    <a:p>
                      <a:pPr marL="342900" marR="0" lvl="0" indent="-342900" algn="l">
                        <a:lnSpc>
                          <a:spcPct val="107000"/>
                        </a:lnSpc>
                        <a:spcBef>
                          <a:spcPts val="0"/>
                        </a:spcBef>
                        <a:spcAft>
                          <a:spcPts val="0"/>
                        </a:spcAft>
                        <a:buFont typeface="Wingdings" panose="05000000000000000000" pitchFamily="2" charset="2"/>
                        <a:buChar char=""/>
                      </a:pPr>
                      <a:r>
                        <a:rPr lang="en-US" sz="2400" b="1" u="sng" dirty="0">
                          <a:effectLst/>
                          <a:latin typeface="Times New Roman" panose="02020603050405020304" pitchFamily="18" charset="0"/>
                          <a:ea typeface="Malgun Gothic" panose="020B0503020000020004" pitchFamily="34" charset="-127"/>
                          <a:cs typeface="Times New Roman" panose="02020603050405020304" pitchFamily="18" charset="0"/>
                        </a:rPr>
                        <a:t>Ambitious</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you want to be very successful.</a:t>
                      </a:r>
                    </a:p>
                    <a:p>
                      <a:pPr marL="254000" marR="0" algn="l">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342900" marR="0" lvl="0" indent="-342900" algn="l">
                        <a:lnSpc>
                          <a:spcPct val="107000"/>
                        </a:lnSpc>
                        <a:spcBef>
                          <a:spcPts val="0"/>
                        </a:spcBef>
                        <a:spcAft>
                          <a:spcPts val="0"/>
                        </a:spcAft>
                        <a:buFont typeface="Wingdings" panose="05000000000000000000" pitchFamily="2" charset="2"/>
                        <a:buChar char=""/>
                      </a:pPr>
                      <a:r>
                        <a:rPr lang="en-US" sz="2400" b="1" u="sng" dirty="0">
                          <a:effectLst/>
                          <a:latin typeface="Times New Roman" panose="02020603050405020304" pitchFamily="18" charset="0"/>
                          <a:ea typeface="Malgun Gothic" panose="020B0503020000020004" pitchFamily="34" charset="-127"/>
                          <a:cs typeface="Times New Roman" panose="02020603050405020304" pitchFamily="18" charset="0"/>
                        </a:rPr>
                        <a:t>Careful</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you are cautious; you think before doing things</a:t>
                      </a:r>
                    </a:p>
                    <a:p>
                      <a:pPr marL="0" marR="0" algn="l">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342900" marR="0" lvl="0" indent="-342900" algn="l">
                        <a:lnSpc>
                          <a:spcPct val="107000"/>
                        </a:lnSpc>
                        <a:spcBef>
                          <a:spcPts val="0"/>
                        </a:spcBef>
                        <a:spcAft>
                          <a:spcPts val="0"/>
                        </a:spcAft>
                        <a:buFont typeface="Wingdings" panose="05000000000000000000" pitchFamily="2" charset="2"/>
                        <a:buChar char=""/>
                      </a:pPr>
                      <a:r>
                        <a:rPr lang="en-US" sz="2400" b="1" u="sng" dirty="0">
                          <a:effectLst/>
                          <a:latin typeface="Times New Roman" panose="02020603050405020304" pitchFamily="18" charset="0"/>
                          <a:ea typeface="Malgun Gothic" panose="020B0503020000020004" pitchFamily="34" charset="-127"/>
                          <a:cs typeface="Times New Roman" panose="02020603050405020304" pitchFamily="18" charset="0"/>
                        </a:rPr>
                        <a:t>Selfish</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don’t share things; never gives, only takes</a:t>
                      </a:r>
                    </a:p>
                    <a:p>
                      <a:pPr marL="342900" marR="0" lvl="0" indent="-342900" algn="l">
                        <a:lnSpc>
                          <a:spcPct val="107000"/>
                        </a:lnSpc>
                        <a:spcBef>
                          <a:spcPts val="0"/>
                        </a:spcBef>
                        <a:spcAft>
                          <a:spcPts val="0"/>
                        </a:spcAft>
                        <a:buFont typeface="Wingdings" panose="05000000000000000000" pitchFamily="2" charset="2"/>
                        <a:buChar char=""/>
                      </a:pPr>
                      <a:r>
                        <a:rPr lang="en-US" sz="2400" b="1" u="sng" dirty="0">
                          <a:effectLst/>
                          <a:latin typeface="Times New Roman" panose="02020603050405020304" pitchFamily="18" charset="0"/>
                          <a:ea typeface="Malgun Gothic" panose="020B0503020000020004" pitchFamily="34" charset="-127"/>
                          <a:cs typeface="Times New Roman" panose="02020603050405020304" pitchFamily="18" charset="0"/>
                        </a:rPr>
                        <a:t>Reserved</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you are usually quiet and don’t talk a lot</a:t>
                      </a:r>
                    </a:p>
                    <a:p>
                      <a:pPr marL="0" marR="0" algn="l">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lnSpc>
                          <a:spcPct val="107000"/>
                        </a:lnSpc>
                        <a:spcBef>
                          <a:spcPts val="0"/>
                        </a:spcBef>
                        <a:spcAft>
                          <a:spcPts val="0"/>
                        </a:spcAft>
                        <a:buFont typeface="Wingdings" panose="05000000000000000000" pitchFamily="2" charset="2"/>
                        <a:buChar char=""/>
                      </a:pPr>
                      <a:r>
                        <a:rPr lang="en-US" sz="2400" b="1" u="sng" dirty="0">
                          <a:effectLst/>
                          <a:latin typeface="Times New Roman" panose="02020603050405020304" pitchFamily="18" charset="0"/>
                          <a:ea typeface="Malgun Gothic" panose="020B0503020000020004" pitchFamily="34" charset="-127"/>
                          <a:cs typeface="Times New Roman" panose="02020603050405020304" pitchFamily="18" charset="0"/>
                        </a:rPr>
                        <a:t>Bright</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smart/intelligent</a:t>
                      </a:r>
                    </a:p>
                    <a:p>
                      <a:pPr marL="342900" marR="0" lvl="0" indent="-342900" algn="l">
                        <a:lnSpc>
                          <a:spcPct val="107000"/>
                        </a:lnSpc>
                        <a:spcBef>
                          <a:spcPts val="0"/>
                        </a:spcBef>
                        <a:spcAft>
                          <a:spcPts val="0"/>
                        </a:spcAft>
                        <a:buFont typeface="Wingdings" panose="05000000000000000000" pitchFamily="2" charset="2"/>
                        <a:buChar char=""/>
                      </a:pPr>
                      <a:r>
                        <a:rPr lang="en-US" sz="2400" b="1" u="sng" dirty="0">
                          <a:effectLst/>
                          <a:latin typeface="Times New Roman" panose="02020603050405020304" pitchFamily="18" charset="0"/>
                          <a:ea typeface="Malgun Gothic" panose="020B0503020000020004" pitchFamily="34" charset="-127"/>
                          <a:cs typeface="Times New Roman" panose="02020603050405020304" pitchFamily="18" charset="0"/>
                        </a:rPr>
                        <a:t>Messy</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not neat</a:t>
                      </a:r>
                    </a:p>
                    <a:p>
                      <a:pPr marL="342900" marR="0" lvl="0" indent="-342900" algn="l">
                        <a:lnSpc>
                          <a:spcPct val="107000"/>
                        </a:lnSpc>
                        <a:spcBef>
                          <a:spcPts val="0"/>
                        </a:spcBef>
                        <a:spcAft>
                          <a:spcPts val="0"/>
                        </a:spcAft>
                        <a:buFont typeface="Wingdings" panose="05000000000000000000" pitchFamily="2" charset="2"/>
                        <a:buChar char=""/>
                      </a:pPr>
                      <a:r>
                        <a:rPr lang="en-US" sz="2400" b="1" u="sng" dirty="0">
                          <a:effectLst/>
                          <a:latin typeface="Times New Roman" panose="02020603050405020304" pitchFamily="18" charset="0"/>
                          <a:ea typeface="Malgun Gothic" panose="020B0503020000020004" pitchFamily="34" charset="-127"/>
                          <a:cs typeface="Times New Roman" panose="02020603050405020304" pitchFamily="18" charset="0"/>
                        </a:rPr>
                        <a:t>Laid back</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you are relaxed person, you don’t have a lot of stress</a:t>
                      </a:r>
                    </a:p>
                    <a:p>
                      <a:pPr marL="342900" marR="0" lvl="0" indent="-342900" algn="l">
                        <a:lnSpc>
                          <a:spcPct val="107000"/>
                        </a:lnSpc>
                        <a:spcBef>
                          <a:spcPts val="0"/>
                        </a:spcBef>
                        <a:spcAft>
                          <a:spcPts val="0"/>
                        </a:spcAft>
                        <a:buFont typeface="Wingdings" panose="05000000000000000000" pitchFamily="2" charset="2"/>
                        <a:buChar char=""/>
                      </a:pPr>
                      <a:r>
                        <a:rPr lang="en-US" sz="2400" b="1" u="sng" dirty="0">
                          <a:effectLst/>
                          <a:latin typeface="Times New Roman" panose="02020603050405020304" pitchFamily="18" charset="0"/>
                          <a:ea typeface="Malgun Gothic" panose="020B0503020000020004" pitchFamily="34" charset="-127"/>
                          <a:cs typeface="Times New Roman" panose="02020603050405020304" pitchFamily="18" charset="0"/>
                        </a:rPr>
                        <a:t>Careless</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you are not very cautious, </a:t>
                      </a:r>
                    </a:p>
                    <a:p>
                      <a:pPr marL="254000" marR="0" algn="l">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you don’t think about things before doing them, forgetful sometimes</a:t>
                      </a:r>
                    </a:p>
                    <a:p>
                      <a:pPr marL="254000" marR="0" algn="l">
                        <a:lnSpc>
                          <a:spcPct val="107000"/>
                        </a:lnSpc>
                        <a:spcBef>
                          <a:spcPts val="0"/>
                        </a:spcBef>
                        <a:spcAft>
                          <a:spcPts val="0"/>
                        </a:spcAft>
                      </a:pP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342900" marR="0" lvl="0" indent="-342900" algn="l">
                        <a:lnSpc>
                          <a:spcPct val="107000"/>
                        </a:lnSpc>
                        <a:spcBef>
                          <a:spcPts val="0"/>
                        </a:spcBef>
                        <a:spcAft>
                          <a:spcPts val="0"/>
                        </a:spcAft>
                        <a:buFont typeface="Wingdings" panose="05000000000000000000" pitchFamily="2" charset="2"/>
                        <a:buChar char=""/>
                      </a:pPr>
                      <a:r>
                        <a:rPr lang="en-US" sz="2400" b="1" u="sng" dirty="0">
                          <a:effectLst/>
                          <a:latin typeface="Times New Roman" panose="02020603050405020304" pitchFamily="18" charset="0"/>
                          <a:ea typeface="Malgun Gothic" panose="020B0503020000020004" pitchFamily="34" charset="-127"/>
                          <a:cs typeface="Times New Roman" panose="02020603050405020304" pitchFamily="18" charset="0"/>
                        </a:rPr>
                        <a:t>Generous</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 you share a lot</a:t>
                      </a:r>
                    </a:p>
                    <a:p>
                      <a:pPr marL="0" marR="0" lvl="0" indent="0" algn="l">
                        <a:lnSpc>
                          <a:spcPct val="107000"/>
                        </a:lnSpc>
                        <a:spcBef>
                          <a:spcPts val="0"/>
                        </a:spcBef>
                        <a:spcAft>
                          <a:spcPts val="0"/>
                        </a:spcAft>
                        <a:buFont typeface="Wingdings" panose="05000000000000000000" pitchFamily="2" charset="2"/>
                        <a:buNone/>
                      </a:pP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342900" marR="0" lvl="0" indent="-342900" algn="l">
                        <a:lnSpc>
                          <a:spcPct val="107000"/>
                        </a:lnSpc>
                        <a:spcBef>
                          <a:spcPts val="0"/>
                        </a:spcBef>
                        <a:spcAft>
                          <a:spcPts val="0"/>
                        </a:spcAft>
                        <a:buFont typeface="Wingdings" panose="05000000000000000000" pitchFamily="2" charset="2"/>
                        <a:buChar char=""/>
                      </a:pPr>
                      <a:r>
                        <a:rPr lang="en-US" sz="2400" b="1" u="sng" dirty="0">
                          <a:effectLst/>
                          <a:latin typeface="Times New Roman" panose="02020603050405020304" pitchFamily="18" charset="0"/>
                          <a:ea typeface="Malgun Gothic" panose="020B0503020000020004" pitchFamily="34" charset="-127"/>
                          <a:cs typeface="Times New Roman" panose="02020603050405020304" pitchFamily="18" charset="0"/>
                        </a:rPr>
                        <a:t>Talkative</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you talk a lot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0059195"/>
                  </a:ext>
                </a:extLst>
              </a:tr>
            </a:tbl>
          </a:graphicData>
        </a:graphic>
      </p:graphicFrame>
    </p:spTree>
    <p:extLst>
      <p:ext uri="{BB962C8B-B14F-4D97-AF65-F5344CB8AC3E}">
        <p14:creationId xmlns:p14="http://schemas.microsoft.com/office/powerpoint/2010/main" val="3474801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BC980-834F-4151-B4FB-230D8E77C513}"/>
              </a:ext>
            </a:extLst>
          </p:cNvPr>
          <p:cNvSpPr>
            <a:spLocks noGrp="1"/>
          </p:cNvSpPr>
          <p:nvPr>
            <p:ph type="title"/>
          </p:nvPr>
        </p:nvSpPr>
        <p:spPr/>
        <p:txBody>
          <a:bodyPr/>
          <a:lstStyle/>
          <a:p>
            <a:pPr algn="ctr"/>
            <a:r>
              <a:rPr lang="en-US" dirty="0"/>
              <a:t>Unit 8 Goals and Objectives</a:t>
            </a:r>
          </a:p>
        </p:txBody>
      </p:sp>
      <p:sp>
        <p:nvSpPr>
          <p:cNvPr id="3" name="Content Placeholder 2">
            <a:extLst>
              <a:ext uri="{FF2B5EF4-FFF2-40B4-BE49-F238E27FC236}">
                <a16:creationId xmlns:a16="http://schemas.microsoft.com/office/drawing/2014/main" id="{D0201835-BEA7-47F2-916A-1B4D6DE9B9D2}"/>
              </a:ext>
            </a:extLst>
          </p:cNvPr>
          <p:cNvSpPr>
            <a:spLocks noGrp="1"/>
          </p:cNvSpPr>
          <p:nvPr>
            <p:ph idx="1"/>
          </p:nvPr>
        </p:nvSpPr>
        <p:spPr/>
        <p:txBody>
          <a:bodyPr>
            <a:normAutofit/>
          </a:bodyPr>
          <a:lstStyle/>
          <a:p>
            <a:pPr marL="514350" lvl="0" indent="-514350">
              <a:buFont typeface="+mj-lt"/>
              <a:buAutoNum type="arabicPeriod"/>
            </a:pPr>
            <a:r>
              <a:rPr lang="en-US" sz="4000" dirty="0"/>
              <a:t>You will be better able to talk about activities you like and dislike. </a:t>
            </a:r>
          </a:p>
          <a:p>
            <a:pPr marL="514350" lvl="0" indent="-514350">
              <a:buFont typeface="+mj-lt"/>
              <a:buAutoNum type="arabicPeriod"/>
            </a:pPr>
            <a:r>
              <a:rPr lang="en-US" sz="4000" dirty="0"/>
              <a:t>You will be better able to talk about how often you do activities.</a:t>
            </a:r>
          </a:p>
          <a:p>
            <a:pPr marL="514350" lvl="0" indent="-514350">
              <a:buFont typeface="+mj-lt"/>
              <a:buAutoNum type="arabicPeriod"/>
            </a:pPr>
            <a:r>
              <a:rPr lang="en-US" sz="4000" dirty="0"/>
              <a:t>You will be better able to talk about your personality. </a:t>
            </a:r>
          </a:p>
        </p:txBody>
      </p:sp>
    </p:spTree>
    <p:extLst>
      <p:ext uri="{BB962C8B-B14F-4D97-AF65-F5344CB8AC3E}">
        <p14:creationId xmlns:p14="http://schemas.microsoft.com/office/powerpoint/2010/main" val="2493342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CA4E4-E353-4B41-80B9-2ED6AEFF97A0}"/>
              </a:ext>
            </a:extLst>
          </p:cNvPr>
          <p:cNvSpPr>
            <a:spLocks noGrp="1"/>
          </p:cNvSpPr>
          <p:nvPr>
            <p:ph type="title"/>
          </p:nvPr>
        </p:nvSpPr>
        <p:spPr/>
        <p:txBody>
          <a:bodyPr/>
          <a:lstStyle/>
          <a:p>
            <a:pPr algn="ctr"/>
            <a:r>
              <a:rPr lang="en-US" dirty="0"/>
              <a:t>Match the opposites</a:t>
            </a:r>
          </a:p>
        </p:txBody>
      </p:sp>
      <p:graphicFrame>
        <p:nvGraphicFramePr>
          <p:cNvPr id="5" name="Content Placeholder 4">
            <a:extLst>
              <a:ext uri="{FF2B5EF4-FFF2-40B4-BE49-F238E27FC236}">
                <a16:creationId xmlns:a16="http://schemas.microsoft.com/office/drawing/2014/main" id="{A61106C4-FE44-43DC-BC4A-BEC836EB232E}"/>
              </a:ext>
            </a:extLst>
          </p:cNvPr>
          <p:cNvGraphicFramePr>
            <a:graphicFrameLocks noGrp="1"/>
          </p:cNvGraphicFramePr>
          <p:nvPr>
            <p:ph idx="1"/>
            <p:extLst>
              <p:ext uri="{D42A27DB-BD31-4B8C-83A1-F6EECF244321}">
                <p14:modId xmlns:p14="http://schemas.microsoft.com/office/powerpoint/2010/main" val="2246843031"/>
              </p:ext>
            </p:extLst>
          </p:nvPr>
        </p:nvGraphicFramePr>
        <p:xfrm>
          <a:off x="192505" y="1844842"/>
          <a:ext cx="11534273" cy="4491790"/>
        </p:xfrm>
        <a:graphic>
          <a:graphicData uri="http://schemas.openxmlformats.org/drawingml/2006/table">
            <a:tbl>
              <a:tblPr firstRow="1" firstCol="1" bandRow="1"/>
              <a:tblGrid>
                <a:gridCol w="5517780">
                  <a:extLst>
                    <a:ext uri="{9D8B030D-6E8A-4147-A177-3AD203B41FA5}">
                      <a16:colId xmlns:a16="http://schemas.microsoft.com/office/drawing/2014/main" val="1623425806"/>
                    </a:ext>
                  </a:extLst>
                </a:gridCol>
                <a:gridCol w="6016493">
                  <a:extLst>
                    <a:ext uri="{9D8B030D-6E8A-4147-A177-3AD203B41FA5}">
                      <a16:colId xmlns:a16="http://schemas.microsoft.com/office/drawing/2014/main" val="1792316303"/>
                    </a:ext>
                  </a:extLst>
                </a:gridCol>
              </a:tblGrid>
              <a:tr h="4491790">
                <a:tc>
                  <a:txBody>
                    <a:bodyPr/>
                    <a:lstStyle/>
                    <a:p>
                      <a:pPr marL="0" marR="0" algn="l">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Organized                                              </a:t>
                      </a:r>
                      <a:r>
                        <a:rPr lang="en-US" sz="2400" dirty="0">
                          <a:effectLst/>
                          <a:latin typeface="Calibri" panose="020F0502020204030204" pitchFamily="34" charset="0"/>
                          <a:ea typeface="Malgun Gothic" panose="020B0503020000020004" pitchFamily="34" charset="-127"/>
                          <a:cs typeface="Times New Roman" panose="02020603050405020304" pitchFamily="18" charset="0"/>
                          <a:sym typeface="Wingdings" panose="05000000000000000000" pitchFamily="2" charset="2"/>
                        </a:rPr>
                        <a:t></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t>
                      </a:r>
                      <a:r>
                        <a:rPr lang="en-US" sz="2400" dirty="0">
                          <a:effectLst/>
                          <a:latin typeface="Calibri" panose="020F0502020204030204" pitchFamily="34" charset="0"/>
                          <a:ea typeface="Malgun Gothic" panose="020B0503020000020004" pitchFamily="34" charset="-127"/>
                          <a:cs typeface="Times New Roman" panose="02020603050405020304" pitchFamily="18" charset="0"/>
                          <a:sym typeface="Wingdings" panose="05000000000000000000" pitchFamily="2" charset="2"/>
                        </a:rPr>
                        <a:t></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careful                                                    </a:t>
                      </a:r>
                      <a:r>
                        <a:rPr lang="en-US" sz="2400" dirty="0">
                          <a:effectLst/>
                          <a:latin typeface="Calibri" panose="020F0502020204030204" pitchFamily="34" charset="0"/>
                          <a:ea typeface="Malgun Gothic" panose="020B0503020000020004" pitchFamily="34" charset="-127"/>
                          <a:cs typeface="Times New Roman" panose="02020603050405020304" pitchFamily="18" charset="0"/>
                          <a:sym typeface="Wingdings" panose="05000000000000000000" pitchFamily="2" charset="2"/>
                        </a:rPr>
                        <a:t></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t>
                      </a:r>
                      <a:r>
                        <a:rPr lang="en-US" sz="2400" dirty="0">
                          <a:effectLst/>
                          <a:latin typeface="Calibri" panose="020F0502020204030204" pitchFamily="34" charset="0"/>
                          <a:ea typeface="Malgun Gothic" panose="020B0503020000020004" pitchFamily="34" charset="-127"/>
                          <a:cs typeface="Times New Roman" panose="02020603050405020304" pitchFamily="18" charset="0"/>
                          <a:sym typeface="Wingdings" panose="05000000000000000000" pitchFamily="2" charset="2"/>
                        </a:rPr>
                        <a:t></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selfish                                                    </a:t>
                      </a:r>
                      <a:r>
                        <a:rPr lang="en-US" sz="2400" dirty="0">
                          <a:effectLst/>
                          <a:latin typeface="Calibri" panose="020F0502020204030204" pitchFamily="34" charset="0"/>
                          <a:ea typeface="Malgun Gothic" panose="020B0503020000020004" pitchFamily="34" charset="-127"/>
                          <a:cs typeface="Times New Roman" panose="02020603050405020304" pitchFamily="18" charset="0"/>
                          <a:sym typeface="Wingdings" panose="05000000000000000000" pitchFamily="2" charset="2"/>
                        </a:rPr>
                        <a:t></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t>
                      </a:r>
                      <a:r>
                        <a:rPr lang="en-US" sz="2400" dirty="0">
                          <a:effectLst/>
                          <a:latin typeface="Calibri" panose="020F0502020204030204" pitchFamily="34" charset="0"/>
                          <a:ea typeface="Malgun Gothic" panose="020B0503020000020004" pitchFamily="34" charset="-127"/>
                          <a:cs typeface="Times New Roman" panose="02020603050405020304" pitchFamily="18" charset="0"/>
                          <a:sym typeface="Wingdings" panose="05000000000000000000" pitchFamily="2" charset="2"/>
                        </a:rPr>
                        <a:t></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reserved                                                </a:t>
                      </a:r>
                      <a:r>
                        <a:rPr lang="en-US" sz="2400" dirty="0">
                          <a:effectLst/>
                          <a:latin typeface="Calibri" panose="020F0502020204030204" pitchFamily="34" charset="0"/>
                          <a:ea typeface="Malgun Gothic" panose="020B0503020000020004" pitchFamily="34" charset="-127"/>
                          <a:cs typeface="Times New Roman" panose="02020603050405020304" pitchFamily="18" charset="0"/>
                          <a:sym typeface="Wingdings" panose="05000000000000000000" pitchFamily="2" charset="2"/>
                        </a:rPr>
                        <a:t></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t>
                      </a:r>
                      <a:r>
                        <a:rPr lang="en-US" sz="2400" dirty="0">
                          <a:effectLst/>
                          <a:latin typeface="Calibri" panose="020F0502020204030204" pitchFamily="34" charset="0"/>
                          <a:ea typeface="Malgun Gothic" panose="020B0503020000020004" pitchFamily="34" charset="-127"/>
                          <a:cs typeface="Times New Roman" panose="02020603050405020304" pitchFamily="18" charset="0"/>
                          <a:sym typeface="Wingdings" panose="05000000000000000000" pitchFamily="2" charset="2"/>
                        </a:rPr>
                        <a:t></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a:t>
                      </a:r>
                    </a:p>
                    <a:p>
                      <a:pPr marL="0" marR="0" algn="l">
                        <a:lnSpc>
                          <a:spcPct val="107000"/>
                        </a:lnSpc>
                        <a:spcBef>
                          <a:spcPts val="0"/>
                        </a:spcBef>
                        <a:spcAft>
                          <a:spcPts val="0"/>
                        </a:spcAft>
                      </a:pPr>
                      <a:endParaRPr lang="en-US" sz="24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endParaRPr lang="en-US" sz="24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ambitious (wants to be successful) </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0162471"/>
                  </a:ext>
                </a:extLst>
              </a:tr>
            </a:tbl>
          </a:graphicData>
        </a:graphic>
      </p:graphicFrame>
    </p:spTree>
    <p:extLst>
      <p:ext uri="{BB962C8B-B14F-4D97-AF65-F5344CB8AC3E}">
        <p14:creationId xmlns:p14="http://schemas.microsoft.com/office/powerpoint/2010/main" val="165014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CA4E4-E353-4B41-80B9-2ED6AEFF97A0}"/>
              </a:ext>
            </a:extLst>
          </p:cNvPr>
          <p:cNvSpPr>
            <a:spLocks noGrp="1"/>
          </p:cNvSpPr>
          <p:nvPr>
            <p:ph type="title"/>
          </p:nvPr>
        </p:nvSpPr>
        <p:spPr/>
        <p:txBody>
          <a:bodyPr/>
          <a:lstStyle/>
          <a:p>
            <a:pPr algn="ctr"/>
            <a:r>
              <a:rPr lang="en-US" dirty="0"/>
              <a:t>Match the opposites</a:t>
            </a:r>
          </a:p>
        </p:txBody>
      </p:sp>
      <p:graphicFrame>
        <p:nvGraphicFramePr>
          <p:cNvPr id="5" name="Content Placeholder 4">
            <a:extLst>
              <a:ext uri="{FF2B5EF4-FFF2-40B4-BE49-F238E27FC236}">
                <a16:creationId xmlns:a16="http://schemas.microsoft.com/office/drawing/2014/main" id="{A61106C4-FE44-43DC-BC4A-BEC836EB232E}"/>
              </a:ext>
            </a:extLst>
          </p:cNvPr>
          <p:cNvGraphicFramePr>
            <a:graphicFrameLocks noGrp="1"/>
          </p:cNvGraphicFramePr>
          <p:nvPr>
            <p:ph idx="1"/>
            <p:extLst>
              <p:ext uri="{D42A27DB-BD31-4B8C-83A1-F6EECF244321}">
                <p14:modId xmlns:p14="http://schemas.microsoft.com/office/powerpoint/2010/main" val="3806152019"/>
              </p:ext>
            </p:extLst>
          </p:nvPr>
        </p:nvGraphicFramePr>
        <p:xfrm>
          <a:off x="192505" y="1844842"/>
          <a:ext cx="11534273" cy="4670362"/>
        </p:xfrm>
        <a:graphic>
          <a:graphicData uri="http://schemas.openxmlformats.org/drawingml/2006/table">
            <a:tbl>
              <a:tblPr firstRow="1" firstCol="1" bandRow="1"/>
              <a:tblGrid>
                <a:gridCol w="5517780">
                  <a:extLst>
                    <a:ext uri="{9D8B030D-6E8A-4147-A177-3AD203B41FA5}">
                      <a16:colId xmlns:a16="http://schemas.microsoft.com/office/drawing/2014/main" val="1623425806"/>
                    </a:ext>
                  </a:extLst>
                </a:gridCol>
                <a:gridCol w="6016493">
                  <a:extLst>
                    <a:ext uri="{9D8B030D-6E8A-4147-A177-3AD203B41FA5}">
                      <a16:colId xmlns:a16="http://schemas.microsoft.com/office/drawing/2014/main" val="1792316303"/>
                    </a:ext>
                  </a:extLst>
                </a:gridCol>
              </a:tblGrid>
              <a:tr h="4491790">
                <a:tc>
                  <a:txBody>
                    <a:bodyPr/>
                    <a:lstStyle/>
                    <a:p>
                      <a:pPr marL="0" marR="0" algn="l">
                        <a:lnSpc>
                          <a:spcPct val="107000"/>
                        </a:lnSpc>
                        <a:spcBef>
                          <a:spcPts val="0"/>
                        </a:spcBef>
                        <a:spcAft>
                          <a:spcPts val="0"/>
                        </a:spcAft>
                      </a:pPr>
                      <a:r>
                        <a:rPr lang="en-US" sz="3600" dirty="0">
                          <a:effectLst/>
                          <a:latin typeface="Calibri" panose="020F0502020204030204" pitchFamily="34" charset="0"/>
                          <a:ea typeface="Malgun Gothic" panose="020B0503020000020004" pitchFamily="34" charset="-127"/>
                          <a:cs typeface="Times New Roman" panose="02020603050405020304" pitchFamily="18" charset="0"/>
                        </a:rPr>
                        <a:t>Organized</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a:t>
                      </a:r>
                      <a:r>
                        <a:rPr lang="en-US" sz="2400" dirty="0">
                          <a:effectLst/>
                          <a:latin typeface="Calibri" panose="020F0502020204030204" pitchFamily="34" charset="0"/>
                          <a:ea typeface="Malgun Gothic" panose="020B0503020000020004" pitchFamily="34" charset="-127"/>
                          <a:cs typeface="Times New Roman" panose="02020603050405020304" pitchFamily="18" charset="0"/>
                          <a:sym typeface="Wingdings" panose="05000000000000000000" pitchFamily="2" charset="2"/>
                        </a:rPr>
                        <a:t></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t>
                      </a:r>
                      <a:r>
                        <a:rPr lang="en-US" sz="2400" dirty="0">
                          <a:effectLst/>
                          <a:latin typeface="Calibri" panose="020F0502020204030204" pitchFamily="34" charset="0"/>
                          <a:ea typeface="Malgun Gothic" panose="020B0503020000020004" pitchFamily="34" charset="-127"/>
                          <a:cs typeface="Times New Roman" panose="02020603050405020304" pitchFamily="18" charset="0"/>
                          <a:sym typeface="Wingdings" panose="05000000000000000000" pitchFamily="2" charset="2"/>
                        </a:rPr>
                        <a:t></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3600" dirty="0">
                          <a:effectLst/>
                          <a:latin typeface="Calibri" panose="020F0502020204030204" pitchFamily="34" charset="0"/>
                          <a:ea typeface="Malgun Gothic" panose="020B0503020000020004" pitchFamily="34" charset="-127"/>
                          <a:cs typeface="Times New Roman" panose="02020603050405020304" pitchFamily="18" charset="0"/>
                        </a:rPr>
                        <a:t>careful</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a:t>
                      </a:r>
                      <a:r>
                        <a:rPr lang="en-US" sz="2400" dirty="0">
                          <a:effectLst/>
                          <a:latin typeface="Calibri" panose="020F0502020204030204" pitchFamily="34" charset="0"/>
                          <a:ea typeface="Malgun Gothic" panose="020B0503020000020004" pitchFamily="34" charset="-127"/>
                          <a:cs typeface="Times New Roman" panose="02020603050405020304" pitchFamily="18" charset="0"/>
                          <a:sym typeface="Wingdings" panose="05000000000000000000" pitchFamily="2" charset="2"/>
                        </a:rPr>
                        <a:t></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t>
                      </a:r>
                      <a:r>
                        <a:rPr lang="en-US" sz="2400" dirty="0">
                          <a:effectLst/>
                          <a:latin typeface="Calibri" panose="020F0502020204030204" pitchFamily="34" charset="0"/>
                          <a:ea typeface="Malgun Gothic" panose="020B0503020000020004" pitchFamily="34" charset="-127"/>
                          <a:cs typeface="Times New Roman" panose="02020603050405020304" pitchFamily="18" charset="0"/>
                          <a:sym typeface="Wingdings" panose="05000000000000000000" pitchFamily="2" charset="2"/>
                        </a:rPr>
                        <a:t></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3600" dirty="0">
                          <a:effectLst/>
                          <a:latin typeface="Calibri" panose="020F0502020204030204" pitchFamily="34" charset="0"/>
                          <a:ea typeface="Malgun Gothic" panose="020B0503020000020004" pitchFamily="34" charset="-127"/>
                          <a:cs typeface="Times New Roman" panose="02020603050405020304" pitchFamily="18" charset="0"/>
                        </a:rPr>
                        <a:t>selfish</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a:t>
                      </a:r>
                      <a:r>
                        <a:rPr lang="en-US" sz="2400" dirty="0">
                          <a:effectLst/>
                          <a:latin typeface="Calibri" panose="020F0502020204030204" pitchFamily="34" charset="0"/>
                          <a:ea typeface="Malgun Gothic" panose="020B0503020000020004" pitchFamily="34" charset="-127"/>
                          <a:cs typeface="Times New Roman" panose="02020603050405020304" pitchFamily="18" charset="0"/>
                          <a:sym typeface="Wingdings" panose="05000000000000000000" pitchFamily="2" charset="2"/>
                        </a:rPr>
                        <a:t></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t>
                      </a:r>
                      <a:r>
                        <a:rPr lang="en-US" sz="2400" dirty="0">
                          <a:effectLst/>
                          <a:latin typeface="Calibri" panose="020F0502020204030204" pitchFamily="34" charset="0"/>
                          <a:ea typeface="Malgun Gothic" panose="020B0503020000020004" pitchFamily="34" charset="-127"/>
                          <a:cs typeface="Times New Roman" panose="02020603050405020304" pitchFamily="18" charset="0"/>
                          <a:sym typeface="Wingdings" panose="05000000000000000000" pitchFamily="2" charset="2"/>
                        </a:rPr>
                        <a:t></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3600" dirty="0">
                          <a:effectLst/>
                          <a:latin typeface="Calibri" panose="020F0502020204030204" pitchFamily="34" charset="0"/>
                          <a:ea typeface="Malgun Gothic" panose="020B0503020000020004" pitchFamily="34" charset="-127"/>
                          <a:cs typeface="Times New Roman" panose="02020603050405020304" pitchFamily="18" charset="0"/>
                        </a:rPr>
                        <a:t>reserved</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a:t>
                      </a:r>
                      <a:r>
                        <a:rPr lang="en-US" sz="2400" dirty="0">
                          <a:effectLst/>
                          <a:latin typeface="Calibri" panose="020F0502020204030204" pitchFamily="34" charset="0"/>
                          <a:ea typeface="Malgun Gothic" panose="020B0503020000020004" pitchFamily="34" charset="-127"/>
                          <a:cs typeface="Times New Roman" panose="02020603050405020304" pitchFamily="18" charset="0"/>
                          <a:sym typeface="Wingdings" panose="05000000000000000000" pitchFamily="2" charset="2"/>
                        </a:rPr>
                        <a:t></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t>
                      </a:r>
                      <a:r>
                        <a:rPr lang="en-US" sz="2400" dirty="0">
                          <a:effectLst/>
                          <a:latin typeface="Calibri" panose="020F0502020204030204" pitchFamily="34" charset="0"/>
                          <a:ea typeface="Malgun Gothic" panose="020B0503020000020004" pitchFamily="34" charset="-127"/>
                          <a:cs typeface="Times New Roman" panose="02020603050405020304" pitchFamily="18" charset="0"/>
                          <a:sym typeface="Wingdings" panose="05000000000000000000" pitchFamily="2" charset="2"/>
                        </a:rPr>
                        <a:t></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a:t>
                      </a:r>
                    </a:p>
                    <a:p>
                      <a:pPr marL="0" marR="0" algn="l">
                        <a:lnSpc>
                          <a:spcPct val="107000"/>
                        </a:lnSpc>
                        <a:spcBef>
                          <a:spcPts val="0"/>
                        </a:spcBef>
                        <a:spcAft>
                          <a:spcPts val="0"/>
                        </a:spcAft>
                      </a:pPr>
                      <a:endParaRPr lang="en-US" sz="24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3600" dirty="0">
                          <a:effectLst/>
                          <a:latin typeface="Calibri" panose="020F0502020204030204" pitchFamily="34" charset="0"/>
                          <a:ea typeface="Malgun Gothic" panose="020B0503020000020004" pitchFamily="34" charset="-127"/>
                          <a:cs typeface="Times New Roman" panose="02020603050405020304" pitchFamily="18" charset="0"/>
                        </a:rPr>
                        <a:t>ambitious (wants to be successful) </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3600" dirty="0">
                          <a:effectLst/>
                          <a:latin typeface="Calibri" panose="020F0502020204030204" pitchFamily="34" charset="0"/>
                          <a:ea typeface="Malgun Gothic" panose="020B0503020000020004" pitchFamily="34" charset="-127"/>
                          <a:cs typeface="Times New Roman" panose="02020603050405020304" pitchFamily="18" charset="0"/>
                        </a:rPr>
                        <a:t>Messy</a:t>
                      </a:r>
                      <a:endParaRPr lang="en-US" sz="36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3600" dirty="0">
                          <a:effectLst/>
                          <a:latin typeface="Calibri" panose="020F0502020204030204" pitchFamily="34" charset="0"/>
                          <a:ea typeface="Malgun Gothic" panose="020B0503020000020004" pitchFamily="34" charset="-127"/>
                          <a:cs typeface="Times New Roman" panose="02020603050405020304" pitchFamily="18" charset="0"/>
                        </a:rPr>
                        <a:t>careless</a:t>
                      </a:r>
                      <a:endParaRPr lang="en-US" sz="36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3600" dirty="0">
                          <a:effectLst/>
                          <a:latin typeface="Calibri" panose="020F0502020204030204" pitchFamily="34" charset="0"/>
                          <a:ea typeface="Malgun Gothic" panose="020B0503020000020004" pitchFamily="34" charset="-127"/>
                          <a:cs typeface="Times New Roman" panose="02020603050405020304" pitchFamily="18" charset="0"/>
                        </a:rPr>
                        <a:t>generous </a:t>
                      </a:r>
                    </a:p>
                    <a:p>
                      <a:pPr marL="0" marR="0" algn="l">
                        <a:lnSpc>
                          <a:spcPct val="107000"/>
                        </a:lnSpc>
                        <a:spcBef>
                          <a:spcPts val="0"/>
                        </a:spcBef>
                        <a:spcAft>
                          <a:spcPts val="0"/>
                        </a:spcAft>
                      </a:pPr>
                      <a:r>
                        <a:rPr lang="en-US" sz="3600" dirty="0">
                          <a:effectLst/>
                          <a:latin typeface="Calibri" panose="020F0502020204030204" pitchFamily="34" charset="0"/>
                          <a:ea typeface="Malgun Gothic" panose="020B0503020000020004" pitchFamily="34" charset="-127"/>
                          <a:cs typeface="Times New Roman" panose="02020603050405020304" pitchFamily="18" charset="0"/>
                        </a:rPr>
                        <a:t>talkative</a:t>
                      </a:r>
                      <a:endParaRPr lang="en-US" sz="36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a:t>
                      </a:r>
                    </a:p>
                    <a:p>
                      <a:pPr marL="0" marR="0" algn="l">
                        <a:lnSpc>
                          <a:spcPct val="107000"/>
                        </a:lnSpc>
                        <a:spcBef>
                          <a:spcPts val="0"/>
                        </a:spcBef>
                        <a:spcAft>
                          <a:spcPts val="0"/>
                        </a:spcAft>
                      </a:pP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3600" dirty="0">
                          <a:effectLst/>
                          <a:latin typeface="Calibri" panose="020F0502020204030204" pitchFamily="34" charset="0"/>
                          <a:ea typeface="Malgun Gothic" panose="020B0503020000020004" pitchFamily="34" charset="-127"/>
                          <a:cs typeface="Times New Roman" panose="02020603050405020304" pitchFamily="18" charset="0"/>
                        </a:rPr>
                        <a:t>laid back = relaxed/stress free  (not a true opposite)</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0162471"/>
                  </a:ext>
                </a:extLst>
              </a:tr>
            </a:tbl>
          </a:graphicData>
        </a:graphic>
      </p:graphicFrame>
    </p:spTree>
    <p:extLst>
      <p:ext uri="{BB962C8B-B14F-4D97-AF65-F5344CB8AC3E}">
        <p14:creationId xmlns:p14="http://schemas.microsoft.com/office/powerpoint/2010/main" val="2940799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FC051-E1D7-47EF-A5BA-B5C83FB82C49}"/>
              </a:ext>
            </a:extLst>
          </p:cNvPr>
          <p:cNvSpPr>
            <a:spLocks noGrp="1"/>
          </p:cNvSpPr>
          <p:nvPr>
            <p:ph type="title"/>
          </p:nvPr>
        </p:nvSpPr>
        <p:spPr/>
        <p:txBody>
          <a:bodyPr>
            <a:normAutofit/>
          </a:bodyPr>
          <a:lstStyle/>
          <a:p>
            <a:pPr algn="ctr"/>
            <a:r>
              <a:rPr lang="en-US" dirty="0"/>
              <a:t>TASK 3</a:t>
            </a:r>
            <a:br>
              <a:rPr lang="en-US" dirty="0"/>
            </a:br>
            <a:r>
              <a:rPr lang="en-US" dirty="0"/>
              <a:t>Which two are the best?...the worst? Why?</a:t>
            </a:r>
          </a:p>
        </p:txBody>
      </p:sp>
      <p:sp>
        <p:nvSpPr>
          <p:cNvPr id="5" name="Content Placeholder 4">
            <a:extLst>
              <a:ext uri="{FF2B5EF4-FFF2-40B4-BE49-F238E27FC236}">
                <a16:creationId xmlns:a16="http://schemas.microsoft.com/office/drawing/2014/main" id="{E0E34D34-94F4-463D-9AF3-BF6898202BB5}"/>
              </a:ext>
            </a:extLst>
          </p:cNvPr>
          <p:cNvSpPr>
            <a:spLocks noGrp="1"/>
          </p:cNvSpPr>
          <p:nvPr>
            <p:ph idx="1"/>
          </p:nvPr>
        </p:nvSpPr>
        <p:spPr>
          <a:xfrm>
            <a:off x="160420" y="1825625"/>
            <a:ext cx="11710738" cy="4351338"/>
          </a:xfrm>
        </p:spPr>
        <p:txBody>
          <a:bodyPr>
            <a:normAutofit fontScale="92500" lnSpcReduction="20000"/>
          </a:bodyPr>
          <a:lstStyle/>
          <a:p>
            <a:pPr marL="342900" lvl="0" indent="-342900">
              <a:lnSpc>
                <a:spcPct val="107000"/>
              </a:lnSpc>
              <a:spcBef>
                <a:spcPts val="0"/>
              </a:spcBef>
              <a:buFont typeface="Wingdings" panose="05000000000000000000" pitchFamily="2" charset="2"/>
              <a:buChar char=""/>
            </a:pPr>
            <a:r>
              <a:rPr lang="en-US" b="1" u="sng" dirty="0">
                <a:latin typeface="Times New Roman" panose="02020603050405020304" pitchFamily="18" charset="0"/>
                <a:ea typeface="Malgun Gothic" panose="020B0503020000020004" pitchFamily="34" charset="-127"/>
                <a:cs typeface="Times New Roman" panose="02020603050405020304" pitchFamily="18" charset="0"/>
              </a:rPr>
              <a:t>Bright</a:t>
            </a:r>
            <a:r>
              <a:rPr lang="en-US" dirty="0">
                <a:latin typeface="Times New Roman" panose="02020603050405020304" pitchFamily="18" charset="0"/>
                <a:ea typeface="Malgun Gothic" panose="020B0503020000020004" pitchFamily="34" charset="-127"/>
                <a:cs typeface="Times New Roman" panose="02020603050405020304" pitchFamily="18" charset="0"/>
              </a:rPr>
              <a:t>- smart/intelligent</a:t>
            </a:r>
          </a:p>
          <a:p>
            <a:pPr marL="342900" lvl="0" indent="-342900">
              <a:lnSpc>
                <a:spcPct val="107000"/>
              </a:lnSpc>
              <a:spcBef>
                <a:spcPts val="0"/>
              </a:spcBef>
              <a:buFont typeface="Wingdings" panose="05000000000000000000" pitchFamily="2" charset="2"/>
              <a:buChar char=""/>
            </a:pPr>
            <a:r>
              <a:rPr lang="en-US" b="1" u="sng" dirty="0">
                <a:latin typeface="Times New Roman" panose="02020603050405020304" pitchFamily="18" charset="0"/>
                <a:ea typeface="Malgun Gothic" panose="020B0503020000020004" pitchFamily="34" charset="-127"/>
                <a:cs typeface="Times New Roman" panose="02020603050405020304" pitchFamily="18" charset="0"/>
              </a:rPr>
              <a:t>Organized</a:t>
            </a:r>
            <a:r>
              <a:rPr lang="en-US" dirty="0">
                <a:latin typeface="Times New Roman" panose="02020603050405020304" pitchFamily="18" charset="0"/>
                <a:ea typeface="Malgun Gothic" panose="020B0503020000020004" pitchFamily="34" charset="-127"/>
                <a:cs typeface="Times New Roman" panose="02020603050405020304" pitchFamily="18" charset="0"/>
              </a:rPr>
              <a:t>- neat; ordered</a:t>
            </a:r>
          </a:p>
          <a:p>
            <a:pPr marL="342900" lvl="0" indent="-342900">
              <a:lnSpc>
                <a:spcPct val="107000"/>
              </a:lnSpc>
              <a:spcBef>
                <a:spcPts val="0"/>
              </a:spcBef>
              <a:buFont typeface="Wingdings" panose="05000000000000000000" pitchFamily="2" charset="2"/>
              <a:buChar char=""/>
            </a:pPr>
            <a:r>
              <a:rPr lang="en-US" b="1" u="sng" dirty="0">
                <a:latin typeface="Times New Roman" panose="02020603050405020304" pitchFamily="18" charset="0"/>
                <a:ea typeface="Malgun Gothic" panose="020B0503020000020004" pitchFamily="34" charset="-127"/>
                <a:cs typeface="Times New Roman" panose="02020603050405020304" pitchFamily="18" charset="0"/>
              </a:rPr>
              <a:t>Ambitious</a:t>
            </a:r>
            <a:r>
              <a:rPr lang="en-US" dirty="0">
                <a:latin typeface="Times New Roman" panose="02020603050405020304" pitchFamily="18" charset="0"/>
                <a:ea typeface="Malgun Gothic" panose="020B0503020000020004" pitchFamily="34" charset="-127"/>
                <a:cs typeface="Times New Roman" panose="02020603050405020304" pitchFamily="18" charset="0"/>
              </a:rPr>
              <a:t> – you want to be very successful.</a:t>
            </a:r>
          </a:p>
          <a:p>
            <a:pPr marL="342900" lvl="0" indent="-342900">
              <a:lnSpc>
                <a:spcPct val="107000"/>
              </a:lnSpc>
              <a:spcBef>
                <a:spcPts val="0"/>
              </a:spcBef>
              <a:buFont typeface="Wingdings" panose="05000000000000000000" pitchFamily="2" charset="2"/>
              <a:buChar char=""/>
            </a:pPr>
            <a:r>
              <a:rPr lang="en-US" b="1" u="sng" dirty="0">
                <a:latin typeface="Times New Roman" panose="02020603050405020304" pitchFamily="18" charset="0"/>
                <a:ea typeface="Malgun Gothic" panose="020B0503020000020004" pitchFamily="34" charset="-127"/>
                <a:cs typeface="Times New Roman" panose="02020603050405020304" pitchFamily="18" charset="0"/>
              </a:rPr>
              <a:t>Careful</a:t>
            </a:r>
            <a:r>
              <a:rPr lang="en-US" dirty="0">
                <a:latin typeface="Times New Roman" panose="02020603050405020304" pitchFamily="18" charset="0"/>
                <a:ea typeface="Malgun Gothic" panose="020B0503020000020004" pitchFamily="34" charset="-127"/>
                <a:cs typeface="Times New Roman" panose="02020603050405020304" pitchFamily="18" charset="0"/>
              </a:rPr>
              <a:t>- you are cautious; you think before doing things</a:t>
            </a:r>
          </a:p>
          <a:p>
            <a:pPr marL="342900" lvl="0" indent="-342900">
              <a:lnSpc>
                <a:spcPct val="107000"/>
              </a:lnSpc>
              <a:spcBef>
                <a:spcPts val="0"/>
              </a:spcBef>
              <a:buFont typeface="Wingdings" panose="05000000000000000000" pitchFamily="2" charset="2"/>
              <a:buChar char=""/>
            </a:pPr>
            <a:r>
              <a:rPr lang="en-US" b="1" u="sng" dirty="0">
                <a:latin typeface="Times New Roman" panose="02020603050405020304" pitchFamily="18" charset="0"/>
                <a:ea typeface="Malgun Gothic" panose="020B0503020000020004" pitchFamily="34" charset="-127"/>
                <a:cs typeface="Times New Roman" panose="02020603050405020304" pitchFamily="18" charset="0"/>
              </a:rPr>
              <a:t>Selfish</a:t>
            </a:r>
            <a:r>
              <a:rPr lang="en-US" dirty="0">
                <a:latin typeface="Times New Roman" panose="02020603050405020304" pitchFamily="18" charset="0"/>
                <a:ea typeface="Malgun Gothic" panose="020B0503020000020004" pitchFamily="34" charset="-127"/>
                <a:cs typeface="Times New Roman" panose="02020603050405020304" pitchFamily="18" charset="0"/>
              </a:rPr>
              <a:t> – don’t share things; never gives, only takes</a:t>
            </a:r>
          </a:p>
          <a:p>
            <a:pPr marL="342900" lvl="0" indent="-342900">
              <a:lnSpc>
                <a:spcPct val="107000"/>
              </a:lnSpc>
              <a:spcBef>
                <a:spcPts val="0"/>
              </a:spcBef>
              <a:buFont typeface="Wingdings" panose="05000000000000000000" pitchFamily="2" charset="2"/>
              <a:buChar char=""/>
            </a:pPr>
            <a:r>
              <a:rPr lang="en-US" b="1" u="sng" dirty="0">
                <a:latin typeface="Times New Roman" panose="02020603050405020304" pitchFamily="18" charset="0"/>
                <a:ea typeface="Malgun Gothic" panose="020B0503020000020004" pitchFamily="34" charset="-127"/>
                <a:cs typeface="Times New Roman" panose="02020603050405020304" pitchFamily="18" charset="0"/>
              </a:rPr>
              <a:t>Reserved</a:t>
            </a:r>
            <a:r>
              <a:rPr lang="en-US" dirty="0">
                <a:latin typeface="Times New Roman" panose="02020603050405020304" pitchFamily="18" charset="0"/>
                <a:ea typeface="Malgun Gothic" panose="020B0503020000020004" pitchFamily="34" charset="-127"/>
                <a:cs typeface="Times New Roman" panose="02020603050405020304" pitchFamily="18" charset="0"/>
              </a:rPr>
              <a:t>- you are usually quiet and don’t talk a lot</a:t>
            </a:r>
          </a:p>
          <a:p>
            <a:pPr marL="342900" lvl="0" indent="-342900">
              <a:lnSpc>
                <a:spcPct val="107000"/>
              </a:lnSpc>
              <a:spcBef>
                <a:spcPts val="0"/>
              </a:spcBef>
              <a:buFont typeface="Wingdings" panose="05000000000000000000" pitchFamily="2" charset="2"/>
              <a:buChar char=""/>
            </a:pPr>
            <a:r>
              <a:rPr lang="en-US" b="1" u="sng" dirty="0">
                <a:latin typeface="Times New Roman" panose="02020603050405020304" pitchFamily="18" charset="0"/>
                <a:ea typeface="Malgun Gothic" panose="020B0503020000020004" pitchFamily="34" charset="-127"/>
                <a:cs typeface="Times New Roman" panose="02020603050405020304" pitchFamily="18" charset="0"/>
              </a:rPr>
              <a:t>Messy</a:t>
            </a:r>
            <a:r>
              <a:rPr lang="en-US" dirty="0">
                <a:latin typeface="Times New Roman" panose="02020603050405020304" pitchFamily="18" charset="0"/>
                <a:ea typeface="Malgun Gothic" panose="020B0503020000020004" pitchFamily="34" charset="-127"/>
                <a:cs typeface="Times New Roman" panose="02020603050405020304" pitchFamily="18" charset="0"/>
              </a:rPr>
              <a:t>- not neat</a:t>
            </a:r>
          </a:p>
          <a:p>
            <a:pPr marL="342900" lvl="0" indent="-342900">
              <a:lnSpc>
                <a:spcPct val="107000"/>
              </a:lnSpc>
              <a:spcBef>
                <a:spcPts val="0"/>
              </a:spcBef>
              <a:buFont typeface="Wingdings" panose="05000000000000000000" pitchFamily="2" charset="2"/>
              <a:buChar char=""/>
            </a:pPr>
            <a:r>
              <a:rPr lang="en-US" b="1" u="sng" dirty="0">
                <a:latin typeface="Times New Roman" panose="02020603050405020304" pitchFamily="18" charset="0"/>
                <a:ea typeface="Malgun Gothic" panose="020B0503020000020004" pitchFamily="34" charset="-127"/>
                <a:cs typeface="Times New Roman" panose="02020603050405020304" pitchFamily="18" charset="0"/>
              </a:rPr>
              <a:t>Laid back</a:t>
            </a:r>
            <a:r>
              <a:rPr lang="en-US" dirty="0">
                <a:latin typeface="Times New Roman" panose="02020603050405020304" pitchFamily="18" charset="0"/>
                <a:ea typeface="Malgun Gothic" panose="020B0503020000020004" pitchFamily="34" charset="-127"/>
                <a:cs typeface="Times New Roman" panose="02020603050405020304" pitchFamily="18" charset="0"/>
              </a:rPr>
              <a:t> – you are relaxed person, you don’t have a lot of stress</a:t>
            </a:r>
          </a:p>
          <a:p>
            <a:pPr marL="342900" lvl="0" indent="-342900">
              <a:lnSpc>
                <a:spcPct val="107000"/>
              </a:lnSpc>
              <a:spcBef>
                <a:spcPts val="0"/>
              </a:spcBef>
              <a:buFont typeface="Wingdings" panose="05000000000000000000" pitchFamily="2" charset="2"/>
              <a:buChar char=""/>
            </a:pPr>
            <a:r>
              <a:rPr lang="en-US" b="1" u="sng" dirty="0">
                <a:latin typeface="Times New Roman" panose="02020603050405020304" pitchFamily="18" charset="0"/>
                <a:ea typeface="Malgun Gothic" panose="020B0503020000020004" pitchFamily="34" charset="-127"/>
                <a:cs typeface="Times New Roman" panose="02020603050405020304" pitchFamily="18" charset="0"/>
              </a:rPr>
              <a:t>Careless</a:t>
            </a:r>
            <a:r>
              <a:rPr lang="en-US" dirty="0">
                <a:latin typeface="Times New Roman" panose="02020603050405020304" pitchFamily="18" charset="0"/>
                <a:ea typeface="Malgun Gothic" panose="020B0503020000020004" pitchFamily="34" charset="-127"/>
                <a:cs typeface="Times New Roman" panose="02020603050405020304" pitchFamily="18" charset="0"/>
              </a:rPr>
              <a:t>- you are not very cautious,  you don’t think about things before doing them, forgetful sometimes</a:t>
            </a:r>
          </a:p>
          <a:p>
            <a:pPr marL="342900" lvl="0" indent="-342900">
              <a:lnSpc>
                <a:spcPct val="107000"/>
              </a:lnSpc>
              <a:spcBef>
                <a:spcPts val="0"/>
              </a:spcBef>
              <a:buFont typeface="Wingdings" panose="05000000000000000000" pitchFamily="2" charset="2"/>
              <a:buChar char=""/>
            </a:pPr>
            <a:r>
              <a:rPr lang="en-US" b="1" u="sng" dirty="0">
                <a:latin typeface="Times New Roman" panose="02020603050405020304" pitchFamily="18" charset="0"/>
                <a:ea typeface="Malgun Gothic" panose="020B0503020000020004" pitchFamily="34" charset="-127"/>
                <a:cs typeface="Times New Roman" panose="02020603050405020304" pitchFamily="18" charset="0"/>
              </a:rPr>
              <a:t>Generous</a:t>
            </a:r>
            <a:r>
              <a:rPr lang="en-US" dirty="0">
                <a:latin typeface="Times New Roman" panose="02020603050405020304" pitchFamily="18" charset="0"/>
                <a:ea typeface="Malgun Gothic" panose="020B0503020000020004" pitchFamily="34" charset="-127"/>
                <a:cs typeface="Times New Roman" panose="02020603050405020304" pitchFamily="18" charset="0"/>
              </a:rPr>
              <a:t> – you share a lot</a:t>
            </a:r>
          </a:p>
          <a:p>
            <a:pPr marL="342900" lvl="0" indent="-342900">
              <a:lnSpc>
                <a:spcPct val="107000"/>
              </a:lnSpc>
              <a:spcBef>
                <a:spcPts val="0"/>
              </a:spcBef>
              <a:buFont typeface="Wingdings" panose="05000000000000000000" pitchFamily="2" charset="2"/>
              <a:buChar char=""/>
            </a:pPr>
            <a:r>
              <a:rPr lang="en-US" b="1" u="sng" dirty="0">
                <a:latin typeface="Times New Roman" panose="02020603050405020304" pitchFamily="18" charset="0"/>
                <a:ea typeface="Malgun Gothic" panose="020B0503020000020004" pitchFamily="34" charset="-127"/>
                <a:cs typeface="Times New Roman" panose="02020603050405020304" pitchFamily="18" charset="0"/>
              </a:rPr>
              <a:t>Talkative</a:t>
            </a:r>
            <a:r>
              <a:rPr lang="en-US" dirty="0">
                <a:latin typeface="Times New Roman" panose="02020603050405020304" pitchFamily="18" charset="0"/>
                <a:ea typeface="Malgun Gothic" panose="020B0503020000020004" pitchFamily="34" charset="-127"/>
                <a:cs typeface="Times New Roman" panose="02020603050405020304" pitchFamily="18" charset="0"/>
              </a:rPr>
              <a:t>- you talk a lot</a:t>
            </a:r>
          </a:p>
          <a:p>
            <a:pPr marL="0" indent="0">
              <a:buNone/>
            </a:pPr>
            <a:endParaRPr lang="en-US" dirty="0"/>
          </a:p>
        </p:txBody>
      </p:sp>
    </p:spTree>
    <p:extLst>
      <p:ext uri="{BB962C8B-B14F-4D97-AF65-F5344CB8AC3E}">
        <p14:creationId xmlns:p14="http://schemas.microsoft.com/office/powerpoint/2010/main" val="2531285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24ABF-5670-40A8-8C14-D38B3E410011}"/>
              </a:ext>
            </a:extLst>
          </p:cNvPr>
          <p:cNvSpPr>
            <a:spLocks noGrp="1"/>
          </p:cNvSpPr>
          <p:nvPr>
            <p:ph type="title"/>
          </p:nvPr>
        </p:nvSpPr>
        <p:spPr/>
        <p:txBody>
          <a:bodyPr/>
          <a:lstStyle/>
          <a:p>
            <a:pPr algn="ctr"/>
            <a:r>
              <a:rPr lang="en-US" dirty="0"/>
              <a:t>116B</a:t>
            </a:r>
          </a:p>
        </p:txBody>
      </p:sp>
      <p:graphicFrame>
        <p:nvGraphicFramePr>
          <p:cNvPr id="4" name="Content Placeholder 3">
            <a:extLst>
              <a:ext uri="{FF2B5EF4-FFF2-40B4-BE49-F238E27FC236}">
                <a16:creationId xmlns:a16="http://schemas.microsoft.com/office/drawing/2014/main" id="{CD486FF1-D826-4DC8-9C6F-D3E93E09065D}"/>
              </a:ext>
            </a:extLst>
          </p:cNvPr>
          <p:cNvGraphicFramePr>
            <a:graphicFrameLocks noGrp="1"/>
          </p:cNvGraphicFramePr>
          <p:nvPr>
            <p:ph idx="1"/>
            <p:extLst>
              <p:ext uri="{D42A27DB-BD31-4B8C-83A1-F6EECF244321}">
                <p14:modId xmlns:p14="http://schemas.microsoft.com/office/powerpoint/2010/main" val="4096427535"/>
              </p:ext>
            </p:extLst>
          </p:nvPr>
        </p:nvGraphicFramePr>
        <p:xfrm>
          <a:off x="208547" y="1690688"/>
          <a:ext cx="11774906" cy="2573655"/>
        </p:xfrm>
        <a:graphic>
          <a:graphicData uri="http://schemas.openxmlformats.org/drawingml/2006/table">
            <a:tbl>
              <a:tblPr firstRow="1" firstCol="1" bandRow="1"/>
              <a:tblGrid>
                <a:gridCol w="2943181">
                  <a:extLst>
                    <a:ext uri="{9D8B030D-6E8A-4147-A177-3AD203B41FA5}">
                      <a16:colId xmlns:a16="http://schemas.microsoft.com/office/drawing/2014/main" val="132685558"/>
                    </a:ext>
                  </a:extLst>
                </a:gridCol>
                <a:gridCol w="2943181">
                  <a:extLst>
                    <a:ext uri="{9D8B030D-6E8A-4147-A177-3AD203B41FA5}">
                      <a16:colId xmlns:a16="http://schemas.microsoft.com/office/drawing/2014/main" val="2912006522"/>
                    </a:ext>
                  </a:extLst>
                </a:gridCol>
                <a:gridCol w="2944272">
                  <a:extLst>
                    <a:ext uri="{9D8B030D-6E8A-4147-A177-3AD203B41FA5}">
                      <a16:colId xmlns:a16="http://schemas.microsoft.com/office/drawing/2014/main" val="2683400788"/>
                    </a:ext>
                  </a:extLst>
                </a:gridCol>
                <a:gridCol w="2944272">
                  <a:extLst>
                    <a:ext uri="{9D8B030D-6E8A-4147-A177-3AD203B41FA5}">
                      <a16:colId xmlns:a16="http://schemas.microsoft.com/office/drawing/2014/main" val="3435939457"/>
                    </a:ext>
                  </a:extLst>
                </a:gridCol>
              </a:tblGrid>
              <a:tr h="2573655">
                <a:tc>
                  <a:txBody>
                    <a:bodyPr/>
                    <a:lstStyle/>
                    <a:p>
                      <a:pPr marL="0" marR="0" algn="l">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1. Penny or Pearl?</a:t>
                      </a:r>
                    </a:p>
                    <a:p>
                      <a:pPr marL="0" marR="0" algn="l">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How do you know?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2. Penny or Pearl?</a:t>
                      </a:r>
                    </a:p>
                    <a:p>
                      <a:pPr marL="0" marR="0" algn="l">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How do you know?</a:t>
                      </a:r>
                    </a:p>
                    <a:p>
                      <a:pPr marL="0" marR="0" algn="l">
                        <a:lnSpc>
                          <a:spcPct val="107000"/>
                        </a:lnSpc>
                        <a:spcBef>
                          <a:spcPts val="0"/>
                        </a:spcBef>
                        <a:spcAft>
                          <a:spcPts val="0"/>
                        </a:spcAft>
                      </a:pPr>
                      <a:endParaRPr lang="en-US" sz="28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3. Penny or Pearl?</a:t>
                      </a:r>
                    </a:p>
                    <a:p>
                      <a:pPr marL="0" marR="0" algn="l">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How do you know?</a:t>
                      </a:r>
                    </a:p>
                    <a:p>
                      <a:pPr marL="0" marR="0" algn="l">
                        <a:lnSpc>
                          <a:spcPct val="107000"/>
                        </a:lnSpc>
                        <a:spcBef>
                          <a:spcPts val="0"/>
                        </a:spcBef>
                        <a:spcAft>
                          <a:spcPts val="0"/>
                        </a:spcAft>
                      </a:pPr>
                      <a:endParaRPr lang="en-US" sz="28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4. Penny or Pearl?</a:t>
                      </a:r>
                    </a:p>
                    <a:p>
                      <a:pPr marL="0" marR="0" algn="l">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How do you know?</a:t>
                      </a:r>
                    </a:p>
                    <a:p>
                      <a:pPr marL="0" marR="0" algn="l">
                        <a:lnSpc>
                          <a:spcPct val="107000"/>
                        </a:lnSpc>
                        <a:spcBef>
                          <a:spcPts val="0"/>
                        </a:spcBef>
                        <a:spcAft>
                          <a:spcPts val="0"/>
                        </a:spcAft>
                      </a:pPr>
                      <a:endParaRPr lang="en-US" sz="28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1760271"/>
                  </a:ext>
                </a:extLst>
              </a:tr>
            </a:tbl>
          </a:graphicData>
        </a:graphic>
      </p:graphicFrame>
    </p:spTree>
    <p:extLst>
      <p:ext uri="{BB962C8B-B14F-4D97-AF65-F5344CB8AC3E}">
        <p14:creationId xmlns:p14="http://schemas.microsoft.com/office/powerpoint/2010/main" val="1883552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24ABF-5670-40A8-8C14-D38B3E410011}"/>
              </a:ext>
            </a:extLst>
          </p:cNvPr>
          <p:cNvSpPr>
            <a:spLocks noGrp="1"/>
          </p:cNvSpPr>
          <p:nvPr>
            <p:ph type="title"/>
          </p:nvPr>
        </p:nvSpPr>
        <p:spPr/>
        <p:txBody>
          <a:bodyPr/>
          <a:lstStyle/>
          <a:p>
            <a:pPr algn="ctr"/>
            <a:r>
              <a:rPr lang="en-US" dirty="0"/>
              <a:t>116B</a:t>
            </a:r>
          </a:p>
        </p:txBody>
      </p:sp>
      <p:graphicFrame>
        <p:nvGraphicFramePr>
          <p:cNvPr id="4" name="Content Placeholder 3">
            <a:extLst>
              <a:ext uri="{FF2B5EF4-FFF2-40B4-BE49-F238E27FC236}">
                <a16:creationId xmlns:a16="http://schemas.microsoft.com/office/drawing/2014/main" id="{CD486FF1-D826-4DC8-9C6F-D3E93E09065D}"/>
              </a:ext>
            </a:extLst>
          </p:cNvPr>
          <p:cNvGraphicFramePr>
            <a:graphicFrameLocks noGrp="1"/>
          </p:cNvGraphicFramePr>
          <p:nvPr>
            <p:ph idx="1"/>
            <p:extLst>
              <p:ext uri="{D42A27DB-BD31-4B8C-83A1-F6EECF244321}">
                <p14:modId xmlns:p14="http://schemas.microsoft.com/office/powerpoint/2010/main" val="197871702"/>
              </p:ext>
            </p:extLst>
          </p:nvPr>
        </p:nvGraphicFramePr>
        <p:xfrm>
          <a:off x="208547" y="1690688"/>
          <a:ext cx="11774906" cy="2573655"/>
        </p:xfrm>
        <a:graphic>
          <a:graphicData uri="http://schemas.openxmlformats.org/drawingml/2006/table">
            <a:tbl>
              <a:tblPr firstRow="1" firstCol="1" bandRow="1"/>
              <a:tblGrid>
                <a:gridCol w="2943181">
                  <a:extLst>
                    <a:ext uri="{9D8B030D-6E8A-4147-A177-3AD203B41FA5}">
                      <a16:colId xmlns:a16="http://schemas.microsoft.com/office/drawing/2014/main" val="132685558"/>
                    </a:ext>
                  </a:extLst>
                </a:gridCol>
                <a:gridCol w="2943181">
                  <a:extLst>
                    <a:ext uri="{9D8B030D-6E8A-4147-A177-3AD203B41FA5}">
                      <a16:colId xmlns:a16="http://schemas.microsoft.com/office/drawing/2014/main" val="2912006522"/>
                    </a:ext>
                  </a:extLst>
                </a:gridCol>
                <a:gridCol w="2944272">
                  <a:extLst>
                    <a:ext uri="{9D8B030D-6E8A-4147-A177-3AD203B41FA5}">
                      <a16:colId xmlns:a16="http://schemas.microsoft.com/office/drawing/2014/main" val="2683400788"/>
                    </a:ext>
                  </a:extLst>
                </a:gridCol>
                <a:gridCol w="2944272">
                  <a:extLst>
                    <a:ext uri="{9D8B030D-6E8A-4147-A177-3AD203B41FA5}">
                      <a16:colId xmlns:a16="http://schemas.microsoft.com/office/drawing/2014/main" val="3435939457"/>
                    </a:ext>
                  </a:extLst>
                </a:gridCol>
              </a:tblGrid>
              <a:tr h="2573655">
                <a:tc>
                  <a:txBody>
                    <a:bodyPr/>
                    <a:lstStyle/>
                    <a:p>
                      <a:pPr marL="0" marR="0" algn="l">
                        <a:lnSpc>
                          <a:spcPct val="107000"/>
                        </a:lnSpc>
                        <a:spcBef>
                          <a:spcPts val="0"/>
                        </a:spcBef>
                        <a:spcAft>
                          <a:spcPts val="0"/>
                        </a:spcAft>
                      </a:pPr>
                      <a:r>
                        <a:rPr lang="en-US" sz="2800">
                          <a:effectLst/>
                          <a:latin typeface="Times New Roman" panose="02020603050405020304" pitchFamily="18" charset="0"/>
                          <a:ea typeface="Malgun Gothic" panose="020B0503020000020004" pitchFamily="34" charset="-127"/>
                          <a:cs typeface="Times New Roman" panose="02020603050405020304" pitchFamily="18" charset="0"/>
                        </a:rPr>
                        <a:t>Penny</a:t>
                      </a:r>
                    </a:p>
                    <a:p>
                      <a:pPr marL="0" marR="0" algn="l">
                        <a:lnSpc>
                          <a:spcPct val="107000"/>
                        </a:lnSpc>
                        <a:spcBef>
                          <a:spcPts val="0"/>
                        </a:spcBef>
                        <a:spcAft>
                          <a:spcPts val="0"/>
                        </a:spcAft>
                      </a:pPr>
                      <a:r>
                        <a:rPr lang="en-US" sz="2800">
                          <a:effectLst/>
                          <a:latin typeface="Times New Roman" panose="02020603050405020304" pitchFamily="18" charset="0"/>
                          <a:ea typeface="Malgun Gothic" panose="020B0503020000020004" pitchFamily="34" charset="-127"/>
                          <a:cs typeface="Times New Roman" panose="02020603050405020304" pitchFamily="18" charset="0"/>
                        </a:rPr>
                        <a:t>Penny is organized.</a:t>
                      </a:r>
                    </a:p>
                    <a:p>
                      <a:pPr marL="0" marR="0" algn="l">
                        <a:lnSpc>
                          <a:spcPct val="107000"/>
                        </a:lnSpc>
                        <a:spcBef>
                          <a:spcPts val="0"/>
                        </a:spcBef>
                        <a:spcAft>
                          <a:spcPts val="0"/>
                        </a:spcAft>
                      </a:pPr>
                      <a:r>
                        <a:rPr lang="en-US" sz="2800">
                          <a:effectLst/>
                          <a:latin typeface="Times New Roman" panose="02020603050405020304" pitchFamily="18" charset="0"/>
                          <a:ea typeface="Malgun Gothic" panose="020B0503020000020004" pitchFamily="34" charset="-127"/>
                          <a:cs typeface="Times New Roman" panose="02020603050405020304" pitchFamily="18" charset="0"/>
                        </a:rPr>
                        <a:t>She is careful with her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2800">
                          <a:effectLst/>
                          <a:latin typeface="Times New Roman" panose="02020603050405020304" pitchFamily="18" charset="0"/>
                          <a:ea typeface="Malgun Gothic" panose="020B0503020000020004" pitchFamily="34" charset="-127"/>
                          <a:cs typeface="Times New Roman" panose="02020603050405020304" pitchFamily="18" charset="0"/>
                        </a:rPr>
                        <a:t>Pearl</a:t>
                      </a:r>
                    </a:p>
                    <a:p>
                      <a:pPr marL="0" marR="0" algn="l">
                        <a:lnSpc>
                          <a:spcPct val="107000"/>
                        </a:lnSpc>
                        <a:spcBef>
                          <a:spcPts val="0"/>
                        </a:spcBef>
                        <a:spcAft>
                          <a:spcPts val="0"/>
                        </a:spcAft>
                      </a:pPr>
                      <a:r>
                        <a:rPr lang="en-US" sz="2800">
                          <a:effectLst/>
                          <a:latin typeface="Times New Roman" panose="02020603050405020304" pitchFamily="18" charset="0"/>
                          <a:ea typeface="Malgun Gothic" panose="020B0503020000020004" pitchFamily="34" charset="-127"/>
                          <a:cs typeface="Times New Roman" panose="02020603050405020304" pitchFamily="18" charset="0"/>
                        </a:rPr>
                        <a:t>She is messy.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2800">
                          <a:effectLst/>
                          <a:latin typeface="Times New Roman" panose="02020603050405020304" pitchFamily="18" charset="0"/>
                          <a:ea typeface="Malgun Gothic" panose="020B0503020000020004" pitchFamily="34" charset="-127"/>
                          <a:cs typeface="Times New Roman" panose="02020603050405020304" pitchFamily="18" charset="0"/>
                        </a:rPr>
                        <a:t>Pearl</a:t>
                      </a:r>
                    </a:p>
                    <a:p>
                      <a:pPr marL="0" marR="0" algn="l">
                        <a:lnSpc>
                          <a:spcPct val="107000"/>
                        </a:lnSpc>
                        <a:spcBef>
                          <a:spcPts val="0"/>
                        </a:spcBef>
                        <a:spcAft>
                          <a:spcPts val="0"/>
                        </a:spcAft>
                      </a:pPr>
                      <a:r>
                        <a:rPr lang="en-US" sz="2800">
                          <a:effectLst/>
                          <a:latin typeface="Times New Roman" panose="02020603050405020304" pitchFamily="18" charset="0"/>
                          <a:ea typeface="Malgun Gothic" panose="020B0503020000020004" pitchFamily="34" charset="-127"/>
                          <a:cs typeface="Times New Roman" panose="02020603050405020304" pitchFamily="18" charset="0"/>
                        </a:rPr>
                        <a:t>She is careless.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Penny</a:t>
                      </a:r>
                    </a:p>
                    <a:p>
                      <a:pPr marL="0" marR="0" algn="l">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She is ambitious.</a:t>
                      </a:r>
                    </a:p>
                    <a:p>
                      <a:pPr marL="0" marR="0" algn="l">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She is organized.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1760271"/>
                  </a:ext>
                </a:extLst>
              </a:tr>
            </a:tbl>
          </a:graphicData>
        </a:graphic>
      </p:graphicFrame>
    </p:spTree>
    <p:extLst>
      <p:ext uri="{BB962C8B-B14F-4D97-AF65-F5344CB8AC3E}">
        <p14:creationId xmlns:p14="http://schemas.microsoft.com/office/powerpoint/2010/main" val="221199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8BBB4-5180-4C29-B0F7-9BC349C680C7}"/>
              </a:ext>
            </a:extLst>
          </p:cNvPr>
          <p:cNvSpPr>
            <a:spLocks noGrp="1"/>
          </p:cNvSpPr>
          <p:nvPr>
            <p:ph type="title"/>
          </p:nvPr>
        </p:nvSpPr>
        <p:spPr/>
        <p:txBody>
          <a:bodyPr/>
          <a:lstStyle/>
          <a:p>
            <a:pPr algn="ctr"/>
            <a:r>
              <a:rPr lang="en-US" dirty="0"/>
              <a:t>117 Penny or Pearl? </a:t>
            </a:r>
          </a:p>
        </p:txBody>
      </p:sp>
      <p:sp>
        <p:nvSpPr>
          <p:cNvPr id="3" name="Content Placeholder 2">
            <a:extLst>
              <a:ext uri="{FF2B5EF4-FFF2-40B4-BE49-F238E27FC236}">
                <a16:creationId xmlns:a16="http://schemas.microsoft.com/office/drawing/2014/main" id="{536CDD96-53BD-4AFE-982A-DB6A5105BE03}"/>
              </a:ext>
            </a:extLst>
          </p:cNvPr>
          <p:cNvSpPr>
            <a:spLocks noGrp="1"/>
          </p:cNvSpPr>
          <p:nvPr>
            <p:ph idx="1"/>
          </p:nvPr>
        </p:nvSpPr>
        <p:spPr/>
        <p:txBody>
          <a:bodyPr/>
          <a:lstStyle/>
          <a:p>
            <a:pPr lvl="0"/>
            <a:r>
              <a:rPr lang="en-US" b="1" u="sng" dirty="0"/>
              <a:t>Competitive- </a:t>
            </a:r>
            <a:r>
              <a:rPr lang="en-US" dirty="0"/>
              <a:t>you want to be more successful; you want to </a:t>
            </a:r>
            <a:r>
              <a:rPr lang="en-US" u="sng" dirty="0"/>
              <a:t>win</a:t>
            </a:r>
            <a:r>
              <a:rPr lang="en-US" dirty="0"/>
              <a:t>; you hate losing</a:t>
            </a:r>
          </a:p>
          <a:p>
            <a:pPr lvl="0"/>
            <a:r>
              <a:rPr lang="en-US" b="1" u="sng" dirty="0"/>
              <a:t>Impulsive</a:t>
            </a:r>
            <a:r>
              <a:rPr lang="en-US" dirty="0"/>
              <a:t>- you do things without thinking (impulsive shopper/impulsive eating)</a:t>
            </a:r>
          </a:p>
          <a:p>
            <a:pPr lvl="0"/>
            <a:r>
              <a:rPr lang="en-US" b="1" u="sng" dirty="0"/>
              <a:t>Creative</a:t>
            </a:r>
            <a:r>
              <a:rPr lang="en-US" dirty="0"/>
              <a:t>- you have new ideas</a:t>
            </a:r>
          </a:p>
          <a:p>
            <a:pPr lvl="0"/>
            <a:r>
              <a:rPr lang="en-US" b="1" u="sng" dirty="0"/>
              <a:t>Private</a:t>
            </a:r>
            <a:r>
              <a:rPr lang="en-US" dirty="0"/>
              <a:t>- you keep your feelings to yourself</a:t>
            </a:r>
          </a:p>
          <a:p>
            <a:pPr marL="0" indent="0">
              <a:buNone/>
            </a:pPr>
            <a:endParaRPr lang="en-US" dirty="0"/>
          </a:p>
        </p:txBody>
      </p:sp>
    </p:spTree>
    <p:extLst>
      <p:ext uri="{BB962C8B-B14F-4D97-AF65-F5344CB8AC3E}">
        <p14:creationId xmlns:p14="http://schemas.microsoft.com/office/powerpoint/2010/main" val="227656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8BBB4-5180-4C29-B0F7-9BC349C680C7}"/>
              </a:ext>
            </a:extLst>
          </p:cNvPr>
          <p:cNvSpPr>
            <a:spLocks noGrp="1"/>
          </p:cNvSpPr>
          <p:nvPr>
            <p:ph type="title"/>
          </p:nvPr>
        </p:nvSpPr>
        <p:spPr/>
        <p:txBody>
          <a:bodyPr/>
          <a:lstStyle/>
          <a:p>
            <a:pPr algn="ctr"/>
            <a:r>
              <a:rPr lang="en-US" dirty="0"/>
              <a:t>117 Penny or Pearl? </a:t>
            </a:r>
          </a:p>
        </p:txBody>
      </p:sp>
      <p:sp>
        <p:nvSpPr>
          <p:cNvPr id="3" name="Content Placeholder 2">
            <a:extLst>
              <a:ext uri="{FF2B5EF4-FFF2-40B4-BE49-F238E27FC236}">
                <a16:creationId xmlns:a16="http://schemas.microsoft.com/office/drawing/2014/main" id="{536CDD96-53BD-4AFE-982A-DB6A5105BE03}"/>
              </a:ext>
            </a:extLst>
          </p:cNvPr>
          <p:cNvSpPr>
            <a:spLocks noGrp="1"/>
          </p:cNvSpPr>
          <p:nvPr>
            <p:ph idx="1"/>
          </p:nvPr>
        </p:nvSpPr>
        <p:spPr/>
        <p:txBody>
          <a:bodyPr/>
          <a:lstStyle/>
          <a:p>
            <a:pPr lvl="0"/>
            <a:r>
              <a:rPr lang="en-US" b="1" u="sng" dirty="0"/>
              <a:t>Competitive- </a:t>
            </a:r>
            <a:r>
              <a:rPr lang="en-US" dirty="0"/>
              <a:t>Penny is ambitious.</a:t>
            </a:r>
          </a:p>
          <a:p>
            <a:pPr lvl="0"/>
            <a:r>
              <a:rPr lang="en-US" b="1" u="sng" dirty="0"/>
              <a:t>Impulsive</a:t>
            </a:r>
            <a:r>
              <a:rPr lang="en-US" dirty="0"/>
              <a:t>- Pearl is careless with money.</a:t>
            </a:r>
          </a:p>
          <a:p>
            <a:pPr lvl="0"/>
            <a:r>
              <a:rPr lang="en-US" b="1" u="sng" dirty="0"/>
              <a:t>Creative</a:t>
            </a:r>
            <a:r>
              <a:rPr lang="en-US" dirty="0"/>
              <a:t>- Penny or Pearl</a:t>
            </a:r>
          </a:p>
          <a:p>
            <a:pPr lvl="0"/>
            <a:r>
              <a:rPr lang="en-US" b="1" u="sng" dirty="0"/>
              <a:t>Private</a:t>
            </a:r>
            <a:r>
              <a:rPr lang="en-US" dirty="0"/>
              <a:t>- Penny is reserved. </a:t>
            </a:r>
          </a:p>
          <a:p>
            <a:pPr marL="0" indent="0">
              <a:buNone/>
            </a:pPr>
            <a:endParaRPr lang="en-US" dirty="0"/>
          </a:p>
        </p:txBody>
      </p:sp>
    </p:spTree>
    <p:extLst>
      <p:ext uri="{BB962C8B-B14F-4D97-AF65-F5344CB8AC3E}">
        <p14:creationId xmlns:p14="http://schemas.microsoft.com/office/powerpoint/2010/main" val="4037539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82BA2-71B1-46F9-BB15-0212D07FF3E1}"/>
              </a:ext>
            </a:extLst>
          </p:cNvPr>
          <p:cNvSpPr>
            <a:spLocks noGrp="1"/>
          </p:cNvSpPr>
          <p:nvPr>
            <p:ph type="title"/>
          </p:nvPr>
        </p:nvSpPr>
        <p:spPr>
          <a:xfrm>
            <a:off x="838200" y="365126"/>
            <a:ext cx="10515600" cy="436980"/>
          </a:xfrm>
        </p:spPr>
        <p:txBody>
          <a:bodyPr>
            <a:normAutofit fontScale="90000"/>
          </a:bodyPr>
          <a:lstStyle/>
          <a:p>
            <a:pPr algn="ctr"/>
            <a:r>
              <a:rPr lang="en-US" dirty="0"/>
              <a:t>TASK 4 (Choose 5)</a:t>
            </a:r>
          </a:p>
        </p:txBody>
      </p:sp>
      <p:graphicFrame>
        <p:nvGraphicFramePr>
          <p:cNvPr id="4" name="Content Placeholder 3">
            <a:extLst>
              <a:ext uri="{FF2B5EF4-FFF2-40B4-BE49-F238E27FC236}">
                <a16:creationId xmlns:a16="http://schemas.microsoft.com/office/drawing/2014/main" id="{40AF40A9-EEF8-4E7D-88B2-CD1C67B42F5B}"/>
              </a:ext>
            </a:extLst>
          </p:cNvPr>
          <p:cNvGraphicFramePr>
            <a:graphicFrameLocks noGrp="1"/>
          </p:cNvGraphicFramePr>
          <p:nvPr>
            <p:ph idx="1"/>
            <p:extLst>
              <p:ext uri="{D42A27DB-BD31-4B8C-83A1-F6EECF244321}">
                <p14:modId xmlns:p14="http://schemas.microsoft.com/office/powerpoint/2010/main" val="887852739"/>
              </p:ext>
            </p:extLst>
          </p:nvPr>
        </p:nvGraphicFramePr>
        <p:xfrm>
          <a:off x="1122947" y="802106"/>
          <a:ext cx="10379242" cy="5854485"/>
        </p:xfrm>
        <a:graphic>
          <a:graphicData uri="http://schemas.openxmlformats.org/drawingml/2006/table">
            <a:tbl>
              <a:tblPr firstRow="1" firstCol="1" bandRow="1"/>
              <a:tblGrid>
                <a:gridCol w="8005011">
                  <a:extLst>
                    <a:ext uri="{9D8B030D-6E8A-4147-A177-3AD203B41FA5}">
                      <a16:colId xmlns:a16="http://schemas.microsoft.com/office/drawing/2014/main" val="3119642033"/>
                    </a:ext>
                  </a:extLst>
                </a:gridCol>
                <a:gridCol w="2374231">
                  <a:extLst>
                    <a:ext uri="{9D8B030D-6E8A-4147-A177-3AD203B41FA5}">
                      <a16:colId xmlns:a16="http://schemas.microsoft.com/office/drawing/2014/main" val="1105434336"/>
                    </a:ext>
                  </a:extLst>
                </a:gridCol>
              </a:tblGrid>
              <a:tr h="866273">
                <a:tc>
                  <a:txBody>
                    <a:bodyPr/>
                    <a:lstStyle/>
                    <a:p>
                      <a:pPr marL="0" marR="0" algn="just">
                        <a:lnSpc>
                          <a:spcPct val="107000"/>
                        </a:lnSpc>
                        <a:spcBef>
                          <a:spcPts val="0"/>
                        </a:spcBef>
                        <a:spcAft>
                          <a:spcPts val="0"/>
                        </a:spcAft>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0" marR="0" algn="just">
                        <a:lnSpc>
                          <a:spcPct val="107000"/>
                        </a:lnSpc>
                        <a:spcBef>
                          <a:spcPts val="0"/>
                        </a:spcBef>
                        <a:spcAft>
                          <a:spcPts val="0"/>
                        </a:spcAft>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How _________ do you think you are?   </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0 = not (adjective)</a:t>
                      </a:r>
                    </a:p>
                    <a:p>
                      <a:pPr marL="0" marR="0" algn="just">
                        <a:lnSpc>
                          <a:spcPct val="107000"/>
                        </a:lnSpc>
                        <a:spcBef>
                          <a:spcPts val="0"/>
                        </a:spcBef>
                        <a:spcAft>
                          <a:spcPts val="0"/>
                        </a:spcAft>
                      </a:pPr>
                      <a:r>
                        <a:rPr lang="en-US" sz="1800" b="1"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8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just">
                        <a:lnSpc>
                          <a:spcPct val="107000"/>
                        </a:lnSpc>
                        <a:spcBef>
                          <a:spcPts val="0"/>
                        </a:spcBef>
                        <a:spcAft>
                          <a:spcPts val="0"/>
                        </a:spcAft>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10 = Very (adjective)</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3393584"/>
                  </a:ext>
                </a:extLst>
              </a:tr>
              <a:tr h="285136">
                <a:tc>
                  <a:txBody>
                    <a:bodyPr/>
                    <a:lstStyle/>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Bright (smart/intelligent)  </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8971037"/>
                  </a:ext>
                </a:extLst>
              </a:tr>
              <a:tr h="285136">
                <a:tc>
                  <a:txBody>
                    <a:bodyPr/>
                    <a:lstStyle/>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Organized (neat; ordered)</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8975365"/>
                  </a:ext>
                </a:extLst>
              </a:tr>
              <a:tr h="285136">
                <a:tc>
                  <a:txBody>
                    <a:bodyPr/>
                    <a:lstStyle/>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Messy (not neat; not ordered)</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 7</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8392655"/>
                  </a:ext>
                </a:extLst>
              </a:tr>
              <a:tr h="285136">
                <a:tc>
                  <a:txBody>
                    <a:bodyPr/>
                    <a:lstStyle/>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Ambitious (you want to be very successful)</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1507855"/>
                  </a:ext>
                </a:extLst>
              </a:tr>
              <a:tr h="417349">
                <a:tc>
                  <a:txBody>
                    <a:bodyPr/>
                    <a:lstStyle/>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Careless (you are not very cautious, you don’t think about things before doing them, you are sometimes forgetful)</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5522189"/>
                  </a:ext>
                </a:extLst>
              </a:tr>
              <a:tr h="285136">
                <a:tc>
                  <a:txBody>
                    <a:bodyPr/>
                    <a:lstStyle/>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Careful (you are cautious; you think before doing things)</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0541046"/>
                  </a:ext>
                </a:extLst>
              </a:tr>
              <a:tr h="285136">
                <a:tc>
                  <a:txBody>
                    <a:bodyPr/>
                    <a:lstStyle/>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Selfish (don’t share things)</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289264"/>
                  </a:ext>
                </a:extLst>
              </a:tr>
              <a:tr h="285136">
                <a:tc>
                  <a:txBody>
                    <a:bodyPr/>
                    <a:lstStyle/>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Generous (you share a lot)</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 8</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7492672"/>
                  </a:ext>
                </a:extLst>
              </a:tr>
              <a:tr h="301688">
                <a:tc>
                  <a:txBody>
                    <a:bodyPr/>
                    <a:lstStyle/>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Reserved (you are usually quiet and don’t talk a lot) </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601011"/>
                  </a:ext>
                </a:extLst>
              </a:tr>
              <a:tr h="361386">
                <a:tc>
                  <a:txBody>
                    <a:bodyPr/>
                    <a:lstStyle/>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Talkative (you talk a lot)</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1307285"/>
                  </a:ext>
                </a:extLst>
              </a:tr>
              <a:tr h="442981">
                <a:tc>
                  <a:txBody>
                    <a:bodyPr/>
                    <a:lstStyle/>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Laid back (you are relaxed person, you don’t have a lot of stress)</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 7</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2674459"/>
                  </a:ext>
                </a:extLst>
              </a:tr>
              <a:tr h="442981">
                <a:tc>
                  <a:txBody>
                    <a:bodyPr/>
                    <a:lstStyle/>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Competitive (you want to be successful; you want to </a:t>
                      </a:r>
                      <a:r>
                        <a:rPr lang="en-US" sz="1800" u="sng" dirty="0">
                          <a:effectLst/>
                          <a:latin typeface="Times New Roman" panose="02020603050405020304" pitchFamily="18" charset="0"/>
                          <a:ea typeface="Malgun Gothic" panose="020B0503020000020004" pitchFamily="34" charset="-127"/>
                          <a:cs typeface="Times New Roman" panose="02020603050405020304" pitchFamily="18" charset="0"/>
                        </a:rPr>
                        <a:t>win</a:t>
                      </a: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 you hate losing)</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 6</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7906156"/>
                  </a:ext>
                </a:extLst>
              </a:tr>
              <a:tr h="590842">
                <a:tc>
                  <a:txBody>
                    <a:bodyPr/>
                    <a:lstStyle/>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Impulsive (you do things without thinking)</a:t>
                      </a:r>
                    </a:p>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Creative (you have new ideas)</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2757506"/>
                  </a:ext>
                </a:extLst>
              </a:tr>
              <a:tr h="285136">
                <a:tc>
                  <a:txBody>
                    <a:bodyPr/>
                    <a:lstStyle/>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Malgun Gothic" panose="020B0503020000020004" pitchFamily="34" charset="-127"/>
                          <a:cs typeface="Times New Roman" panose="02020603050405020304" pitchFamily="18" charset="0"/>
                        </a:rPr>
                        <a:t>Private (you keep your feelings to yourself)</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dirty="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6367" marR="6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452767"/>
                  </a:ext>
                </a:extLst>
              </a:tr>
            </a:tbl>
          </a:graphicData>
        </a:graphic>
      </p:graphicFrame>
    </p:spTree>
    <p:extLst>
      <p:ext uri="{BB962C8B-B14F-4D97-AF65-F5344CB8AC3E}">
        <p14:creationId xmlns:p14="http://schemas.microsoft.com/office/powerpoint/2010/main" val="2095300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DB973-695D-4A4F-ACA0-C6C805E8D343}"/>
              </a:ext>
            </a:extLst>
          </p:cNvPr>
          <p:cNvSpPr>
            <a:spLocks noGrp="1"/>
          </p:cNvSpPr>
          <p:nvPr>
            <p:ph type="title"/>
          </p:nvPr>
        </p:nvSpPr>
        <p:spPr/>
        <p:txBody>
          <a:bodyPr/>
          <a:lstStyle/>
          <a:p>
            <a:pPr algn="ctr"/>
            <a:r>
              <a:rPr lang="en-US" dirty="0"/>
              <a:t>Task 4 (Choose 5)</a:t>
            </a:r>
          </a:p>
        </p:txBody>
      </p:sp>
      <p:sp>
        <p:nvSpPr>
          <p:cNvPr id="3" name="Content Placeholder 2">
            <a:extLst>
              <a:ext uri="{FF2B5EF4-FFF2-40B4-BE49-F238E27FC236}">
                <a16:creationId xmlns:a16="http://schemas.microsoft.com/office/drawing/2014/main" id="{8AF2312D-D726-41F4-99B1-C100AC26E41B}"/>
              </a:ext>
            </a:extLst>
          </p:cNvPr>
          <p:cNvSpPr>
            <a:spLocks noGrp="1"/>
          </p:cNvSpPr>
          <p:nvPr>
            <p:ph idx="1"/>
          </p:nvPr>
        </p:nvSpPr>
        <p:spPr/>
        <p:txBody>
          <a:bodyPr>
            <a:normAutofit fontScale="92500" lnSpcReduction="10000"/>
          </a:bodyPr>
          <a:lstStyle/>
          <a:p>
            <a:pPr marL="0" indent="0">
              <a:buNone/>
            </a:pPr>
            <a:r>
              <a:rPr lang="en-US" b="1" dirty="0"/>
              <a:t>Give examples.</a:t>
            </a:r>
            <a:endParaRPr lang="en-US" dirty="0"/>
          </a:p>
          <a:p>
            <a:pPr marL="0" indent="0">
              <a:buNone/>
            </a:pPr>
            <a:r>
              <a:rPr lang="en-US" dirty="0"/>
              <a:t>A: How ___bright__ do you think you are?</a:t>
            </a:r>
          </a:p>
          <a:p>
            <a:pPr marL="0" indent="0">
              <a:buNone/>
            </a:pPr>
            <a:r>
              <a:rPr lang="en-US" dirty="0"/>
              <a:t>B: I’m a 10. I’m a genius. I got first place on Golden Bell.</a:t>
            </a:r>
          </a:p>
          <a:p>
            <a:pPr marL="0" indent="0">
              <a:buNone/>
            </a:pPr>
            <a:r>
              <a:rPr lang="en-US" dirty="0"/>
              <a:t> </a:t>
            </a:r>
          </a:p>
          <a:p>
            <a:pPr marL="0" indent="0">
              <a:buNone/>
            </a:pPr>
            <a:r>
              <a:rPr lang="en-US" dirty="0"/>
              <a:t>A: How ____messy__ do you think you are?</a:t>
            </a:r>
          </a:p>
          <a:p>
            <a:pPr marL="0" indent="0">
              <a:buNone/>
            </a:pPr>
            <a:r>
              <a:rPr lang="en-US" dirty="0"/>
              <a:t>B: I think I’m an 8. I think I’m pretty messy. My computer desk is not organized.</a:t>
            </a:r>
          </a:p>
          <a:p>
            <a:pPr marL="0" indent="0">
              <a:buNone/>
            </a:pPr>
            <a:r>
              <a:rPr lang="en-US" dirty="0"/>
              <a:t> </a:t>
            </a:r>
          </a:p>
          <a:p>
            <a:pPr marL="0" indent="0">
              <a:buNone/>
            </a:pPr>
            <a:r>
              <a:rPr lang="en-US" dirty="0"/>
              <a:t>A: How ____competitive__ do you think you are?</a:t>
            </a:r>
          </a:p>
          <a:p>
            <a:pPr marL="0" indent="0">
              <a:buNone/>
            </a:pPr>
            <a:r>
              <a:rPr lang="en-US" dirty="0"/>
              <a:t>B: I’m probably a 7. I hate to lose at PUBG.</a:t>
            </a:r>
          </a:p>
          <a:p>
            <a:pPr marL="0" indent="0">
              <a:buNone/>
            </a:pPr>
            <a:endParaRPr lang="en-US" dirty="0"/>
          </a:p>
        </p:txBody>
      </p:sp>
    </p:spTree>
    <p:extLst>
      <p:ext uri="{BB962C8B-B14F-4D97-AF65-F5344CB8AC3E}">
        <p14:creationId xmlns:p14="http://schemas.microsoft.com/office/powerpoint/2010/main" val="3190693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3B82E-542E-4314-B226-788973FF0E02}"/>
              </a:ext>
            </a:extLst>
          </p:cNvPr>
          <p:cNvSpPr>
            <a:spLocks noGrp="1"/>
          </p:cNvSpPr>
          <p:nvPr>
            <p:ph type="title"/>
          </p:nvPr>
        </p:nvSpPr>
        <p:spPr/>
        <p:txBody>
          <a:bodyPr/>
          <a:lstStyle/>
          <a:p>
            <a:pPr algn="ctr"/>
            <a:r>
              <a:rPr lang="en-US" dirty="0"/>
              <a:t>Task 5</a:t>
            </a:r>
          </a:p>
        </p:txBody>
      </p:sp>
      <p:sp>
        <p:nvSpPr>
          <p:cNvPr id="3" name="Content Placeholder 2">
            <a:extLst>
              <a:ext uri="{FF2B5EF4-FFF2-40B4-BE49-F238E27FC236}">
                <a16:creationId xmlns:a16="http://schemas.microsoft.com/office/drawing/2014/main" id="{750488D0-1A8D-4C43-86BD-5AF258C35919}"/>
              </a:ext>
            </a:extLst>
          </p:cNvPr>
          <p:cNvSpPr>
            <a:spLocks noGrp="1"/>
          </p:cNvSpPr>
          <p:nvPr>
            <p:ph idx="1"/>
          </p:nvPr>
        </p:nvSpPr>
        <p:spPr>
          <a:xfrm>
            <a:off x="661737" y="1690688"/>
            <a:ext cx="10515600" cy="4351338"/>
          </a:xfrm>
        </p:spPr>
        <p:txBody>
          <a:bodyPr>
            <a:normAutofit lnSpcReduction="10000"/>
          </a:bodyPr>
          <a:lstStyle/>
          <a:p>
            <a:pPr marL="0" indent="0">
              <a:buNone/>
            </a:pPr>
            <a:r>
              <a:rPr lang="en-US" b="1" dirty="0"/>
              <a:t>Are you more like Penny or Pearl? </a:t>
            </a:r>
            <a:endParaRPr lang="en-US" dirty="0"/>
          </a:p>
          <a:p>
            <a:pPr marL="0" indent="0">
              <a:buNone/>
            </a:pPr>
            <a:r>
              <a:rPr lang="en-US" b="1" dirty="0"/>
              <a:t>Which 2 to 4 adjectives describe you? </a:t>
            </a:r>
            <a:endParaRPr lang="en-US" dirty="0"/>
          </a:p>
          <a:p>
            <a:pPr marL="0" indent="0">
              <a:buNone/>
            </a:pPr>
            <a:endParaRPr lang="en-US" dirty="0"/>
          </a:p>
          <a:p>
            <a:pPr marL="0" indent="0">
              <a:buNone/>
            </a:pPr>
            <a:r>
              <a:rPr lang="en-US" dirty="0"/>
              <a:t>Examples</a:t>
            </a:r>
          </a:p>
          <a:p>
            <a:pPr lvl="0"/>
            <a:r>
              <a:rPr lang="en-US" dirty="0"/>
              <a:t>I’m more like Pearl. I’m a little </a:t>
            </a:r>
            <a:r>
              <a:rPr lang="en-US" b="1" dirty="0"/>
              <a:t>messy</a:t>
            </a:r>
            <a:r>
              <a:rPr lang="en-US" dirty="0"/>
              <a:t> at home.</a:t>
            </a:r>
          </a:p>
          <a:p>
            <a:pPr lvl="0"/>
            <a:r>
              <a:rPr lang="en-US" dirty="0"/>
              <a:t>I’m also </a:t>
            </a:r>
            <a:r>
              <a:rPr lang="en-US" b="1" dirty="0"/>
              <a:t>impulsive</a:t>
            </a:r>
            <a:r>
              <a:rPr lang="en-US" dirty="0"/>
              <a:t> when I go shopping.</a:t>
            </a:r>
          </a:p>
          <a:p>
            <a:endParaRPr lang="en-US" dirty="0"/>
          </a:p>
          <a:p>
            <a:pPr lvl="0"/>
            <a:r>
              <a:rPr lang="en-US" dirty="0"/>
              <a:t>I’m also like Penny. I’m a little </a:t>
            </a:r>
            <a:r>
              <a:rPr lang="en-US" b="1" dirty="0"/>
              <a:t>selfish</a:t>
            </a:r>
            <a:r>
              <a:rPr lang="en-US" dirty="0"/>
              <a:t> and don’t like to share my food.</a:t>
            </a:r>
          </a:p>
          <a:p>
            <a:pPr lvl="0"/>
            <a:r>
              <a:rPr lang="en-US" dirty="0"/>
              <a:t>I’m </a:t>
            </a:r>
            <a:r>
              <a:rPr lang="en-US" b="1" dirty="0"/>
              <a:t>ambitious</a:t>
            </a:r>
            <a:r>
              <a:rPr lang="en-US" dirty="0"/>
              <a:t>. I got my masters degree and have a good job.</a:t>
            </a:r>
          </a:p>
          <a:p>
            <a:pPr marL="0" indent="0">
              <a:buNone/>
            </a:pPr>
            <a:endParaRPr lang="en-US" dirty="0"/>
          </a:p>
        </p:txBody>
      </p:sp>
    </p:spTree>
    <p:extLst>
      <p:ext uri="{BB962C8B-B14F-4D97-AF65-F5344CB8AC3E}">
        <p14:creationId xmlns:p14="http://schemas.microsoft.com/office/powerpoint/2010/main" val="2191188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BC980-834F-4151-B4FB-230D8E77C513}"/>
              </a:ext>
            </a:extLst>
          </p:cNvPr>
          <p:cNvSpPr>
            <a:spLocks noGrp="1"/>
          </p:cNvSpPr>
          <p:nvPr>
            <p:ph type="title"/>
          </p:nvPr>
        </p:nvSpPr>
        <p:spPr/>
        <p:txBody>
          <a:bodyPr/>
          <a:lstStyle/>
          <a:p>
            <a:pPr algn="ctr"/>
            <a:r>
              <a:rPr lang="en-US" dirty="0"/>
              <a:t>Unit 8 Grammar</a:t>
            </a:r>
          </a:p>
        </p:txBody>
      </p:sp>
      <p:sp>
        <p:nvSpPr>
          <p:cNvPr id="3" name="Content Placeholder 2">
            <a:extLst>
              <a:ext uri="{FF2B5EF4-FFF2-40B4-BE49-F238E27FC236}">
                <a16:creationId xmlns:a16="http://schemas.microsoft.com/office/drawing/2014/main" id="{D0201835-BEA7-47F2-916A-1B4D6DE9B9D2}"/>
              </a:ext>
            </a:extLst>
          </p:cNvPr>
          <p:cNvSpPr>
            <a:spLocks noGrp="1"/>
          </p:cNvSpPr>
          <p:nvPr>
            <p:ph idx="1"/>
          </p:nvPr>
        </p:nvSpPr>
        <p:spPr/>
        <p:txBody>
          <a:bodyPr>
            <a:normAutofit/>
          </a:bodyPr>
          <a:lstStyle/>
          <a:p>
            <a:r>
              <a:rPr lang="en-US" dirty="0"/>
              <a:t>Page 111 (play, go, do)</a:t>
            </a:r>
          </a:p>
          <a:p>
            <a:r>
              <a:rPr lang="en-US" dirty="0"/>
              <a:t>Page 114 (verb + noun; verb + infinitive)</a:t>
            </a:r>
          </a:p>
          <a:p>
            <a:r>
              <a:rPr lang="en-US" dirty="0"/>
              <a:t>Page 120 (Frequency expressions)</a:t>
            </a:r>
            <a:endParaRPr lang="en-US" sz="8000" dirty="0"/>
          </a:p>
        </p:txBody>
      </p:sp>
    </p:spTree>
    <p:extLst>
      <p:ext uri="{BB962C8B-B14F-4D97-AF65-F5344CB8AC3E}">
        <p14:creationId xmlns:p14="http://schemas.microsoft.com/office/powerpoint/2010/main" val="29099703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38E30-D665-4256-BBA4-5B7B77264E7A}"/>
              </a:ext>
            </a:extLst>
          </p:cNvPr>
          <p:cNvSpPr>
            <a:spLocks noGrp="1"/>
          </p:cNvSpPr>
          <p:nvPr>
            <p:ph type="title"/>
          </p:nvPr>
        </p:nvSpPr>
        <p:spPr/>
        <p:txBody>
          <a:bodyPr/>
          <a:lstStyle/>
          <a:p>
            <a:pPr algn="ctr"/>
            <a:r>
              <a:rPr lang="en-US" dirty="0"/>
              <a:t>120/209</a:t>
            </a:r>
          </a:p>
        </p:txBody>
      </p:sp>
      <p:graphicFrame>
        <p:nvGraphicFramePr>
          <p:cNvPr id="4" name="Content Placeholder 3">
            <a:extLst>
              <a:ext uri="{FF2B5EF4-FFF2-40B4-BE49-F238E27FC236}">
                <a16:creationId xmlns:a16="http://schemas.microsoft.com/office/drawing/2014/main" id="{997236E5-D9BA-4144-9E1B-C36332B84DC4}"/>
              </a:ext>
            </a:extLst>
          </p:cNvPr>
          <p:cNvGraphicFramePr>
            <a:graphicFrameLocks noGrp="1"/>
          </p:cNvGraphicFramePr>
          <p:nvPr>
            <p:ph idx="1"/>
            <p:extLst>
              <p:ext uri="{D42A27DB-BD31-4B8C-83A1-F6EECF244321}">
                <p14:modId xmlns:p14="http://schemas.microsoft.com/office/powerpoint/2010/main" val="1927738123"/>
              </p:ext>
            </p:extLst>
          </p:nvPr>
        </p:nvGraphicFramePr>
        <p:xfrm>
          <a:off x="481264" y="1523999"/>
          <a:ext cx="11149262" cy="4693254"/>
        </p:xfrm>
        <a:graphic>
          <a:graphicData uri="http://schemas.openxmlformats.org/drawingml/2006/table">
            <a:tbl>
              <a:tblPr firstRow="1" firstCol="1" bandRow="1"/>
              <a:tblGrid>
                <a:gridCol w="1315452">
                  <a:extLst>
                    <a:ext uri="{9D8B030D-6E8A-4147-A177-3AD203B41FA5}">
                      <a16:colId xmlns:a16="http://schemas.microsoft.com/office/drawing/2014/main" val="1187595929"/>
                    </a:ext>
                  </a:extLst>
                </a:gridCol>
                <a:gridCol w="3806595">
                  <a:extLst>
                    <a:ext uri="{9D8B030D-6E8A-4147-A177-3AD203B41FA5}">
                      <a16:colId xmlns:a16="http://schemas.microsoft.com/office/drawing/2014/main" val="1927713380"/>
                    </a:ext>
                  </a:extLst>
                </a:gridCol>
                <a:gridCol w="6027215">
                  <a:extLst>
                    <a:ext uri="{9D8B030D-6E8A-4147-A177-3AD203B41FA5}">
                      <a16:colId xmlns:a16="http://schemas.microsoft.com/office/drawing/2014/main" val="148095799"/>
                    </a:ext>
                  </a:extLst>
                </a:gridCol>
              </a:tblGrid>
              <a:tr h="1106655">
                <a:tc>
                  <a:txBody>
                    <a:bodyPr/>
                    <a:lstStyle/>
                    <a:p>
                      <a:pPr marL="0" marR="0" algn="l">
                        <a:lnSpc>
                          <a:spcPct val="107000"/>
                        </a:lnSpc>
                        <a:spcBef>
                          <a:spcPts val="0"/>
                        </a:spcBef>
                        <a:spcAft>
                          <a:spcPts val="0"/>
                        </a:spcAft>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How often do you...?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6017252"/>
                  </a:ext>
                </a:extLst>
              </a:tr>
              <a:tr h="679802">
                <a:tc>
                  <a:txBody>
                    <a:bodyPr/>
                    <a:lstStyle/>
                    <a:p>
                      <a:pPr marL="0" marR="0" algn="just">
                        <a:lnSpc>
                          <a:spcPct val="107000"/>
                        </a:lnSpc>
                        <a:spcBef>
                          <a:spcPts val="0"/>
                        </a:spcBef>
                        <a:spcAft>
                          <a:spcPts val="0"/>
                        </a:spcAft>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I (verb)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every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day/Monday/week/month/summer/morning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603585"/>
                  </a:ext>
                </a:extLst>
              </a:tr>
              <a:tr h="2865753">
                <a:tc>
                  <a:txBody>
                    <a:bodyPr/>
                    <a:lstStyle/>
                    <a:p>
                      <a:pPr marL="0" marR="0" algn="just">
                        <a:lnSpc>
                          <a:spcPct val="107000"/>
                        </a:lnSpc>
                        <a:spcBef>
                          <a:spcPts val="0"/>
                        </a:spcBef>
                        <a:spcAft>
                          <a:spcPts val="0"/>
                        </a:spcAft>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once</a:t>
                      </a:r>
                    </a:p>
                    <a:p>
                      <a:pPr marL="0" marR="0" algn="l">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twice </a:t>
                      </a:r>
                      <a:r>
                        <a:rPr lang="en-US" sz="2400" dirty="0">
                          <a:effectLst/>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(2 times/a couple times)</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three times</a:t>
                      </a:r>
                    </a:p>
                    <a:p>
                      <a:pPr marL="0" marR="0" algn="l">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several times </a:t>
                      </a:r>
                      <a:r>
                        <a:rPr lang="en-US" sz="2400" dirty="0">
                          <a:effectLst/>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(3 or 4 times)</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0" marR="0" algn="just">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a day/a week/a month/ a year / semester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8279435"/>
                  </a:ext>
                </a:extLst>
              </a:tr>
            </a:tbl>
          </a:graphicData>
        </a:graphic>
      </p:graphicFrame>
    </p:spTree>
    <p:extLst>
      <p:ext uri="{BB962C8B-B14F-4D97-AF65-F5344CB8AC3E}">
        <p14:creationId xmlns:p14="http://schemas.microsoft.com/office/powerpoint/2010/main" val="3254812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38E30-D665-4256-BBA4-5B7B77264E7A}"/>
              </a:ext>
            </a:extLst>
          </p:cNvPr>
          <p:cNvSpPr>
            <a:spLocks noGrp="1"/>
          </p:cNvSpPr>
          <p:nvPr>
            <p:ph type="title"/>
          </p:nvPr>
        </p:nvSpPr>
        <p:spPr/>
        <p:txBody>
          <a:bodyPr/>
          <a:lstStyle/>
          <a:p>
            <a:pPr algn="ctr"/>
            <a:r>
              <a:rPr lang="en-US" dirty="0"/>
              <a:t>120/209</a:t>
            </a:r>
          </a:p>
        </p:txBody>
      </p:sp>
      <p:graphicFrame>
        <p:nvGraphicFramePr>
          <p:cNvPr id="6" name="Content Placeholder 5">
            <a:extLst>
              <a:ext uri="{FF2B5EF4-FFF2-40B4-BE49-F238E27FC236}">
                <a16:creationId xmlns:a16="http://schemas.microsoft.com/office/drawing/2014/main" id="{528E9446-F0A6-4359-AFCE-86AD349B2933}"/>
              </a:ext>
            </a:extLst>
          </p:cNvPr>
          <p:cNvGraphicFramePr>
            <a:graphicFrameLocks noGrp="1"/>
          </p:cNvGraphicFramePr>
          <p:nvPr>
            <p:ph idx="1"/>
            <p:extLst>
              <p:ext uri="{D42A27DB-BD31-4B8C-83A1-F6EECF244321}">
                <p14:modId xmlns:p14="http://schemas.microsoft.com/office/powerpoint/2010/main" val="3065891816"/>
              </p:ext>
            </p:extLst>
          </p:nvPr>
        </p:nvGraphicFramePr>
        <p:xfrm>
          <a:off x="513347" y="1690687"/>
          <a:ext cx="11197389" cy="4906129"/>
        </p:xfrm>
        <a:graphic>
          <a:graphicData uri="http://schemas.openxmlformats.org/drawingml/2006/table">
            <a:tbl>
              <a:tblPr firstRow="1" firstCol="1" bandRow="1"/>
              <a:tblGrid>
                <a:gridCol w="1318988">
                  <a:extLst>
                    <a:ext uri="{9D8B030D-6E8A-4147-A177-3AD203B41FA5}">
                      <a16:colId xmlns:a16="http://schemas.microsoft.com/office/drawing/2014/main" val="802800107"/>
                    </a:ext>
                  </a:extLst>
                </a:gridCol>
                <a:gridCol w="3825169">
                  <a:extLst>
                    <a:ext uri="{9D8B030D-6E8A-4147-A177-3AD203B41FA5}">
                      <a16:colId xmlns:a16="http://schemas.microsoft.com/office/drawing/2014/main" val="3817736576"/>
                    </a:ext>
                  </a:extLst>
                </a:gridCol>
                <a:gridCol w="6053232">
                  <a:extLst>
                    <a:ext uri="{9D8B030D-6E8A-4147-A177-3AD203B41FA5}">
                      <a16:colId xmlns:a16="http://schemas.microsoft.com/office/drawing/2014/main" val="1361039886"/>
                    </a:ext>
                  </a:extLst>
                </a:gridCol>
              </a:tblGrid>
              <a:tr h="823345">
                <a:tc>
                  <a:txBody>
                    <a:bodyPr/>
                    <a:lstStyle/>
                    <a:p>
                      <a:pPr marL="0" marR="0" algn="l">
                        <a:lnSpc>
                          <a:spcPct val="107000"/>
                        </a:lnSpc>
                        <a:spcBef>
                          <a:spcPts val="0"/>
                        </a:spcBef>
                        <a:spcAft>
                          <a:spcPts val="0"/>
                        </a:spcAft>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How often do you...?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2204145"/>
                  </a:ext>
                </a:extLst>
              </a:tr>
              <a:tr h="3758430">
                <a:tc>
                  <a:txBody>
                    <a:bodyPr/>
                    <a:lstStyle/>
                    <a:p>
                      <a:pPr marL="0" marR="0" algn="just">
                        <a:lnSpc>
                          <a:spcPct val="107000"/>
                        </a:lnSpc>
                        <a:spcBef>
                          <a:spcPts val="0"/>
                        </a:spcBef>
                        <a:spcAft>
                          <a:spcPts val="0"/>
                        </a:spcAft>
                      </a:pPr>
                      <a:r>
                        <a:rPr lang="en-US" sz="2400">
                          <a:effectLst/>
                          <a:latin typeface="Times New Roman" panose="02020603050405020304" pitchFamily="18" charset="0"/>
                          <a:ea typeface="Malgun Gothic" panose="020B0503020000020004" pitchFamily="34" charset="-127"/>
                          <a:cs typeface="Times New Roman" panose="02020603050405020304" pitchFamily="18" charset="0"/>
                        </a:rPr>
                        <a:t>I (verb)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all the time (very often)</a:t>
                      </a:r>
                    </a:p>
                    <a:p>
                      <a:pPr marL="0" marR="0" algn="just">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0" marR="0" algn="just">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once in a while (sometimes)</a:t>
                      </a:r>
                    </a:p>
                    <a:p>
                      <a:pPr marL="0" marR="0" algn="just">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0" marR="0" algn="just">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hardly ever (almost never)</a:t>
                      </a:r>
                    </a:p>
                    <a:p>
                      <a:pPr marL="0" marR="0" algn="just">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She exercises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all the time</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0" marR="0" algn="just">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0" marR="0" algn="just">
                        <a:lnSpc>
                          <a:spcPct val="107000"/>
                        </a:lnSpc>
                        <a:spcBef>
                          <a:spcPts val="0"/>
                        </a:spcBef>
                        <a:spcAft>
                          <a:spcPts val="0"/>
                        </a:spcAft>
                      </a:pP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Once in a while</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I go to the gym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once in a while.)</a:t>
                      </a: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0" marR="0" algn="just">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We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hardly ever</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have a test.  (other verbs)</a:t>
                      </a:r>
                    </a:p>
                    <a:p>
                      <a:pPr marL="0" marR="0" algn="just">
                        <a:lnSpc>
                          <a:spcPct val="107000"/>
                        </a:lnSpc>
                        <a:spcBef>
                          <a:spcPts val="0"/>
                        </a:spcBef>
                        <a:spcAft>
                          <a:spcPts val="0"/>
                        </a:spcAft>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I’m </a:t>
                      </a:r>
                      <a:r>
                        <a:rPr lang="en-US" sz="2400" u="sng" dirty="0">
                          <a:effectLst/>
                          <a:latin typeface="Times New Roman" panose="02020603050405020304" pitchFamily="18" charset="0"/>
                          <a:ea typeface="Malgun Gothic" panose="020B0503020000020004" pitchFamily="34" charset="-127"/>
                          <a:cs typeface="Times New Roman" panose="02020603050405020304" pitchFamily="18" charset="0"/>
                        </a:rPr>
                        <a:t>hardly ever</a:t>
                      </a: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late to school.  (be verb)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9436756"/>
                  </a:ext>
                </a:extLst>
              </a:tr>
            </a:tbl>
          </a:graphicData>
        </a:graphic>
      </p:graphicFrame>
    </p:spTree>
    <p:extLst>
      <p:ext uri="{BB962C8B-B14F-4D97-AF65-F5344CB8AC3E}">
        <p14:creationId xmlns:p14="http://schemas.microsoft.com/office/powerpoint/2010/main" val="29924632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87B43-16E3-4A51-A471-F6F4AED8B3C1}"/>
              </a:ext>
            </a:extLst>
          </p:cNvPr>
          <p:cNvSpPr>
            <a:spLocks noGrp="1"/>
          </p:cNvSpPr>
          <p:nvPr>
            <p:ph type="title"/>
          </p:nvPr>
        </p:nvSpPr>
        <p:spPr/>
        <p:txBody>
          <a:bodyPr/>
          <a:lstStyle/>
          <a:p>
            <a:pPr algn="ctr"/>
            <a:r>
              <a:rPr lang="en-US" dirty="0"/>
              <a:t>210B</a:t>
            </a:r>
          </a:p>
        </p:txBody>
      </p:sp>
      <p:sp>
        <p:nvSpPr>
          <p:cNvPr id="3" name="Content Placeholder 2">
            <a:extLst>
              <a:ext uri="{FF2B5EF4-FFF2-40B4-BE49-F238E27FC236}">
                <a16:creationId xmlns:a16="http://schemas.microsoft.com/office/drawing/2014/main" id="{4651DD77-CB1B-4708-B944-7C93A743E20E}"/>
              </a:ext>
            </a:extLst>
          </p:cNvPr>
          <p:cNvSpPr>
            <a:spLocks noGrp="1"/>
          </p:cNvSpPr>
          <p:nvPr>
            <p:ph idx="1"/>
          </p:nvPr>
        </p:nvSpPr>
        <p:spPr>
          <a:xfrm>
            <a:off x="838200" y="1825624"/>
            <a:ext cx="10515600" cy="4815807"/>
          </a:xfrm>
        </p:spPr>
        <p:txBody>
          <a:bodyPr>
            <a:normAutofit fontScale="85000" lnSpcReduction="20000"/>
          </a:bodyPr>
          <a:lstStyle/>
          <a:p>
            <a:pPr marL="0" indent="0">
              <a:buNone/>
            </a:pPr>
            <a:r>
              <a:rPr lang="en-US" sz="3400" dirty="0"/>
              <a:t>210B</a:t>
            </a:r>
          </a:p>
          <a:p>
            <a:pPr marL="0" indent="0">
              <a:buNone/>
            </a:pPr>
            <a:r>
              <a:rPr lang="en-US" sz="3400" dirty="0"/>
              <a:t>1. </a:t>
            </a:r>
          </a:p>
          <a:p>
            <a:pPr marL="0" indent="0">
              <a:buNone/>
            </a:pPr>
            <a:r>
              <a:rPr lang="en-US" sz="3400" dirty="0"/>
              <a:t>1a. </a:t>
            </a:r>
          </a:p>
          <a:p>
            <a:pPr marL="0" indent="0">
              <a:buNone/>
            </a:pPr>
            <a:r>
              <a:rPr lang="en-US" sz="3400" dirty="0"/>
              <a:t>2a.  </a:t>
            </a:r>
          </a:p>
          <a:p>
            <a:pPr marL="0" indent="0">
              <a:buNone/>
            </a:pPr>
            <a:r>
              <a:rPr lang="en-US" sz="3400" dirty="0"/>
              <a:t>2b. </a:t>
            </a:r>
          </a:p>
          <a:p>
            <a:pPr marL="0" indent="0">
              <a:buNone/>
            </a:pPr>
            <a:r>
              <a:rPr lang="en-US" sz="3400" dirty="0"/>
              <a:t>3a. </a:t>
            </a:r>
          </a:p>
          <a:p>
            <a:pPr marL="0" indent="0">
              <a:buNone/>
            </a:pPr>
            <a:r>
              <a:rPr lang="en-US" sz="3400" dirty="0"/>
              <a:t>3b.  </a:t>
            </a:r>
          </a:p>
          <a:p>
            <a:pPr marL="0" indent="0">
              <a:buNone/>
            </a:pPr>
            <a:r>
              <a:rPr lang="en-US" sz="3400" dirty="0"/>
              <a:t>4a.</a:t>
            </a:r>
          </a:p>
          <a:p>
            <a:pPr marL="0" indent="0">
              <a:buNone/>
            </a:pPr>
            <a:r>
              <a:rPr lang="en-US" sz="3400" dirty="0"/>
              <a:t>4b.</a:t>
            </a:r>
          </a:p>
          <a:p>
            <a:pPr marL="0" indent="0">
              <a:buNone/>
            </a:pPr>
            <a:r>
              <a:rPr lang="en-US" sz="3400" dirty="0"/>
              <a:t>5a.</a:t>
            </a:r>
          </a:p>
          <a:p>
            <a:pPr marL="0" indent="0">
              <a:buNone/>
            </a:pPr>
            <a:r>
              <a:rPr lang="en-US" sz="3400" dirty="0"/>
              <a:t>5b. </a:t>
            </a:r>
          </a:p>
          <a:p>
            <a:pPr marL="0" indent="0">
              <a:buNone/>
            </a:pPr>
            <a:endParaRPr lang="en-US" dirty="0"/>
          </a:p>
        </p:txBody>
      </p:sp>
    </p:spTree>
    <p:extLst>
      <p:ext uri="{BB962C8B-B14F-4D97-AF65-F5344CB8AC3E}">
        <p14:creationId xmlns:p14="http://schemas.microsoft.com/office/powerpoint/2010/main" val="3472992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87B43-16E3-4A51-A471-F6F4AED8B3C1}"/>
              </a:ext>
            </a:extLst>
          </p:cNvPr>
          <p:cNvSpPr>
            <a:spLocks noGrp="1"/>
          </p:cNvSpPr>
          <p:nvPr>
            <p:ph type="title"/>
          </p:nvPr>
        </p:nvSpPr>
        <p:spPr/>
        <p:txBody>
          <a:bodyPr/>
          <a:lstStyle/>
          <a:p>
            <a:pPr algn="ctr"/>
            <a:r>
              <a:rPr lang="en-US" dirty="0"/>
              <a:t>210B</a:t>
            </a:r>
          </a:p>
        </p:txBody>
      </p:sp>
      <p:sp>
        <p:nvSpPr>
          <p:cNvPr id="3" name="Content Placeholder 2">
            <a:extLst>
              <a:ext uri="{FF2B5EF4-FFF2-40B4-BE49-F238E27FC236}">
                <a16:creationId xmlns:a16="http://schemas.microsoft.com/office/drawing/2014/main" id="{4651DD77-CB1B-4708-B944-7C93A743E20E}"/>
              </a:ext>
            </a:extLst>
          </p:cNvPr>
          <p:cNvSpPr>
            <a:spLocks noGrp="1"/>
          </p:cNvSpPr>
          <p:nvPr>
            <p:ph idx="1"/>
          </p:nvPr>
        </p:nvSpPr>
        <p:spPr>
          <a:xfrm>
            <a:off x="838200" y="1825624"/>
            <a:ext cx="10515600" cy="4815807"/>
          </a:xfrm>
        </p:spPr>
        <p:txBody>
          <a:bodyPr>
            <a:normAutofit fontScale="85000" lnSpcReduction="20000"/>
          </a:bodyPr>
          <a:lstStyle/>
          <a:p>
            <a:pPr marL="0" indent="0">
              <a:buNone/>
            </a:pPr>
            <a:r>
              <a:rPr lang="en-US" sz="3400" dirty="0"/>
              <a:t>210B</a:t>
            </a:r>
          </a:p>
          <a:p>
            <a:pPr marL="0" indent="0">
              <a:buNone/>
            </a:pPr>
            <a:r>
              <a:rPr lang="en-US" sz="3400" dirty="0"/>
              <a:t>1. </a:t>
            </a:r>
            <a:r>
              <a:rPr lang="en-US" sz="3400" strike="sngStrike" dirty="0"/>
              <a:t>once</a:t>
            </a:r>
            <a:r>
              <a:rPr lang="en-US" sz="3400" dirty="0"/>
              <a:t> twice</a:t>
            </a:r>
          </a:p>
          <a:p>
            <a:pPr marL="0" indent="0">
              <a:buNone/>
            </a:pPr>
            <a:r>
              <a:rPr lang="en-US" sz="3400" dirty="0"/>
              <a:t>1a.on</a:t>
            </a:r>
          </a:p>
          <a:p>
            <a:pPr marL="0" indent="0">
              <a:buNone/>
            </a:pPr>
            <a:r>
              <a:rPr lang="en-US" sz="3400" dirty="0"/>
              <a:t>2a. every </a:t>
            </a:r>
          </a:p>
          <a:p>
            <a:pPr marL="0" indent="0">
              <a:buNone/>
            </a:pPr>
            <a:r>
              <a:rPr lang="en-US" sz="3400" dirty="0"/>
              <a:t>2b. all the time</a:t>
            </a:r>
          </a:p>
          <a:p>
            <a:pPr marL="0" indent="0">
              <a:buNone/>
            </a:pPr>
            <a:r>
              <a:rPr lang="en-US" sz="3400" dirty="0"/>
              <a:t>3a. twice /two times</a:t>
            </a:r>
          </a:p>
          <a:p>
            <a:pPr marL="0" indent="0">
              <a:buNone/>
            </a:pPr>
            <a:r>
              <a:rPr lang="en-US" sz="3400" dirty="0"/>
              <a:t>3b. every </a:t>
            </a:r>
          </a:p>
          <a:p>
            <a:pPr marL="0" indent="0">
              <a:buNone/>
            </a:pPr>
            <a:r>
              <a:rPr lang="en-US" sz="3400" dirty="0"/>
              <a:t>4a. four times/several times.</a:t>
            </a:r>
          </a:p>
          <a:p>
            <a:pPr marL="0" indent="0">
              <a:buNone/>
            </a:pPr>
            <a:r>
              <a:rPr lang="en-US" sz="3400" dirty="0"/>
              <a:t>4b. every</a:t>
            </a:r>
          </a:p>
          <a:p>
            <a:pPr marL="0" indent="0">
              <a:buNone/>
            </a:pPr>
            <a:r>
              <a:rPr lang="en-US" sz="3400" dirty="0"/>
              <a:t>5a. every Saturday.</a:t>
            </a:r>
          </a:p>
          <a:p>
            <a:pPr marL="0" indent="0">
              <a:buNone/>
            </a:pPr>
            <a:r>
              <a:rPr lang="en-US" sz="3400" dirty="0"/>
              <a:t>5b. once a week.</a:t>
            </a:r>
          </a:p>
          <a:p>
            <a:pPr marL="0" indent="0">
              <a:buNone/>
            </a:pPr>
            <a:endParaRPr lang="en-US" dirty="0"/>
          </a:p>
        </p:txBody>
      </p:sp>
    </p:spTree>
    <p:extLst>
      <p:ext uri="{BB962C8B-B14F-4D97-AF65-F5344CB8AC3E}">
        <p14:creationId xmlns:p14="http://schemas.microsoft.com/office/powerpoint/2010/main" val="10838642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06970-D068-4BE2-A242-48C500FF824D}"/>
              </a:ext>
            </a:extLst>
          </p:cNvPr>
          <p:cNvSpPr>
            <a:spLocks noGrp="1"/>
          </p:cNvSpPr>
          <p:nvPr>
            <p:ph type="title"/>
          </p:nvPr>
        </p:nvSpPr>
        <p:spPr/>
        <p:txBody>
          <a:bodyPr/>
          <a:lstStyle/>
          <a:p>
            <a:pPr algn="ctr"/>
            <a:r>
              <a:rPr lang="en-US" dirty="0"/>
              <a:t>TASK 6 120B (Choose 4)</a:t>
            </a:r>
          </a:p>
        </p:txBody>
      </p:sp>
      <p:sp>
        <p:nvSpPr>
          <p:cNvPr id="3" name="Content Placeholder 2">
            <a:extLst>
              <a:ext uri="{FF2B5EF4-FFF2-40B4-BE49-F238E27FC236}">
                <a16:creationId xmlns:a16="http://schemas.microsoft.com/office/drawing/2014/main" id="{E9A4C506-033F-4233-BCE0-D7983AB1158E}"/>
              </a:ext>
            </a:extLst>
          </p:cNvPr>
          <p:cNvSpPr>
            <a:spLocks noGrp="1"/>
          </p:cNvSpPr>
          <p:nvPr>
            <p:ph idx="1"/>
          </p:nvPr>
        </p:nvSpPr>
        <p:spPr/>
        <p:txBody>
          <a:bodyPr/>
          <a:lstStyle/>
          <a:p>
            <a:pPr marL="514350" indent="-514350">
              <a:buFont typeface="+mj-lt"/>
              <a:buAutoNum type="arabicPeriod"/>
            </a:pPr>
            <a:r>
              <a:rPr lang="en-US" dirty="0"/>
              <a:t> </a:t>
            </a:r>
          </a:p>
          <a:p>
            <a:pPr marL="514350" indent="-514350">
              <a:buFont typeface="+mj-lt"/>
              <a:buAutoNum type="arabicPeriod"/>
            </a:pPr>
            <a:r>
              <a:rPr lang="en-US" dirty="0"/>
              <a:t>  </a:t>
            </a:r>
          </a:p>
          <a:p>
            <a:pPr marL="514350" indent="-514350">
              <a:buFont typeface="+mj-lt"/>
              <a:buAutoNum type="arabicPeriod"/>
            </a:pPr>
            <a:r>
              <a:rPr lang="en-US" dirty="0"/>
              <a:t> </a:t>
            </a:r>
          </a:p>
          <a:p>
            <a:pPr marL="514350" indent="-514350">
              <a:buFont typeface="+mj-lt"/>
              <a:buAutoNum type="arabicPeriod"/>
            </a:pPr>
            <a:r>
              <a:rPr lang="en-US" dirty="0"/>
              <a:t> </a:t>
            </a:r>
          </a:p>
          <a:p>
            <a:pPr marL="514350" indent="-514350">
              <a:buFont typeface="+mj-lt"/>
              <a:buAutoNum type="arabicPeriod"/>
            </a:pPr>
            <a:r>
              <a:rPr lang="en-US" dirty="0"/>
              <a:t> </a:t>
            </a:r>
          </a:p>
          <a:p>
            <a:pPr marL="514350" indent="-514350">
              <a:buFont typeface="+mj-lt"/>
              <a:buAutoNum type="arabicPeriod"/>
            </a:pPr>
            <a:r>
              <a:rPr lang="en-US" dirty="0"/>
              <a:t> </a:t>
            </a:r>
          </a:p>
          <a:p>
            <a:pPr marL="514350" indent="-514350">
              <a:buFont typeface="+mj-lt"/>
              <a:buAutoNum type="arabicPeriod"/>
            </a:pPr>
            <a:r>
              <a:rPr lang="en-US" dirty="0"/>
              <a:t> </a:t>
            </a:r>
          </a:p>
          <a:p>
            <a:pPr marL="514350" indent="-514350">
              <a:buFont typeface="+mj-lt"/>
              <a:buAutoNum type="arabicPeriod"/>
            </a:pPr>
            <a:r>
              <a:rPr lang="en-US" dirty="0"/>
              <a:t> </a:t>
            </a:r>
          </a:p>
          <a:p>
            <a:pPr marL="514350" indent="-51435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2453366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2FE30-0EE9-4DB5-9232-CFBB01AACFFD}"/>
              </a:ext>
            </a:extLst>
          </p:cNvPr>
          <p:cNvSpPr>
            <a:spLocks noGrp="1"/>
          </p:cNvSpPr>
          <p:nvPr>
            <p:ph type="title"/>
          </p:nvPr>
        </p:nvSpPr>
        <p:spPr/>
        <p:txBody>
          <a:bodyPr/>
          <a:lstStyle/>
          <a:p>
            <a:pPr algn="ctr"/>
            <a:r>
              <a:rPr lang="en-US" b="1" dirty="0"/>
              <a:t>Scott’s examples</a:t>
            </a:r>
          </a:p>
        </p:txBody>
      </p:sp>
      <p:graphicFrame>
        <p:nvGraphicFramePr>
          <p:cNvPr id="5" name="Content Placeholder 4">
            <a:extLst>
              <a:ext uri="{FF2B5EF4-FFF2-40B4-BE49-F238E27FC236}">
                <a16:creationId xmlns:a16="http://schemas.microsoft.com/office/drawing/2014/main" id="{8CCA578F-D1D7-4528-834F-309FA6C05A7A}"/>
              </a:ext>
            </a:extLst>
          </p:cNvPr>
          <p:cNvGraphicFramePr>
            <a:graphicFrameLocks noGrp="1"/>
          </p:cNvGraphicFramePr>
          <p:nvPr>
            <p:ph idx="1"/>
            <p:extLst>
              <p:ext uri="{D42A27DB-BD31-4B8C-83A1-F6EECF244321}">
                <p14:modId xmlns:p14="http://schemas.microsoft.com/office/powerpoint/2010/main" val="357787113"/>
              </p:ext>
            </p:extLst>
          </p:nvPr>
        </p:nvGraphicFramePr>
        <p:xfrm>
          <a:off x="449180" y="1690688"/>
          <a:ext cx="10904620" cy="4405311"/>
        </p:xfrm>
        <a:graphic>
          <a:graphicData uri="http://schemas.openxmlformats.org/drawingml/2006/table">
            <a:tbl>
              <a:tblPr firstRow="1" firstCol="1" bandRow="1"/>
              <a:tblGrid>
                <a:gridCol w="1086419">
                  <a:extLst>
                    <a:ext uri="{9D8B030D-6E8A-4147-A177-3AD203B41FA5}">
                      <a16:colId xmlns:a16="http://schemas.microsoft.com/office/drawing/2014/main" val="3659158494"/>
                    </a:ext>
                  </a:extLst>
                </a:gridCol>
                <a:gridCol w="9818201">
                  <a:extLst>
                    <a:ext uri="{9D8B030D-6E8A-4147-A177-3AD203B41FA5}">
                      <a16:colId xmlns:a16="http://schemas.microsoft.com/office/drawing/2014/main" val="3208279182"/>
                    </a:ext>
                  </a:extLst>
                </a:gridCol>
              </a:tblGrid>
              <a:tr h="858931">
                <a:tc>
                  <a:txBody>
                    <a:bodyPr/>
                    <a:lstStyle/>
                    <a:p>
                      <a:pPr marL="0" lvl="0" indent="0" algn="l">
                        <a:lnSpc>
                          <a:spcPct val="107000"/>
                        </a:lnSpc>
                        <a:buFont typeface="+mj-lt"/>
                        <a:buNone/>
                      </a:pPr>
                      <a:r>
                        <a:rPr lang="en-US" sz="3200" dirty="0">
                          <a:effectLst/>
                          <a:latin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3200">
                          <a:effectLst/>
                          <a:latin typeface="Times New Roman" panose="02020603050405020304" pitchFamily="18" charset="0"/>
                          <a:ea typeface="Malgun Gothic" panose="020B0503020000020004" pitchFamily="34" charset="-127"/>
                          <a:cs typeface="Times New Roman" panose="02020603050405020304" pitchFamily="18" charset="0"/>
                        </a:rPr>
                        <a:t>I spend too much money only </a:t>
                      </a:r>
                      <a:r>
                        <a:rPr lang="en-US" sz="3200" b="1" u="sng">
                          <a:effectLst/>
                          <a:latin typeface="Times New Roman" panose="02020603050405020304" pitchFamily="18" charset="0"/>
                          <a:ea typeface="Malgun Gothic" panose="020B0503020000020004" pitchFamily="34" charset="-127"/>
                          <a:cs typeface="Times New Roman" panose="02020603050405020304" pitchFamily="18" charset="0"/>
                        </a:rPr>
                        <a:t>once or twice a year.</a:t>
                      </a:r>
                      <a:endParaRPr lang="en-US" sz="32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6165073"/>
                  </a:ext>
                </a:extLst>
              </a:tr>
              <a:tr h="581372">
                <a:tc>
                  <a:txBody>
                    <a:bodyPr/>
                    <a:lstStyle/>
                    <a:p>
                      <a:pPr marL="0" lvl="0" indent="0" algn="l">
                        <a:lnSpc>
                          <a:spcPct val="107000"/>
                        </a:lnSpc>
                        <a:buFont typeface="+mj-lt"/>
                        <a:buNone/>
                      </a:pPr>
                      <a:r>
                        <a:rPr lang="en-US" sz="3200" dirty="0">
                          <a:effectLst/>
                          <a:latin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3200" dirty="0">
                          <a:effectLst/>
                          <a:latin typeface="Times New Roman" panose="02020603050405020304" pitchFamily="18" charset="0"/>
                          <a:ea typeface="Malgun Gothic" panose="020B0503020000020004" pitchFamily="34" charset="-127"/>
                          <a:cs typeface="Times New Roman" panose="02020603050405020304" pitchFamily="18" charset="0"/>
                        </a:rPr>
                        <a:t>I watch TV </a:t>
                      </a:r>
                      <a:r>
                        <a:rPr lang="en-US" sz="3200" b="1" u="sng" dirty="0">
                          <a:effectLst/>
                          <a:latin typeface="Times New Roman" panose="02020603050405020304" pitchFamily="18" charset="0"/>
                          <a:ea typeface="Malgun Gothic" panose="020B0503020000020004" pitchFamily="34" charset="-127"/>
                          <a:cs typeface="Times New Roman" panose="02020603050405020304" pitchFamily="18" charset="0"/>
                        </a:rPr>
                        <a:t>several times</a:t>
                      </a:r>
                      <a:r>
                        <a:rPr lang="en-US" sz="3200" dirty="0">
                          <a:effectLst/>
                          <a:latin typeface="Times New Roman" panose="02020603050405020304" pitchFamily="18" charset="0"/>
                          <a:ea typeface="Malgun Gothic" panose="020B0503020000020004" pitchFamily="34" charset="-127"/>
                          <a:cs typeface="Times New Roman" panose="02020603050405020304" pitchFamily="18" charset="0"/>
                        </a:rPr>
                        <a:t> a week.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4307497"/>
                  </a:ext>
                </a:extLst>
              </a:tr>
              <a:tr h="494168">
                <a:tc>
                  <a:txBody>
                    <a:bodyPr/>
                    <a:lstStyle/>
                    <a:p>
                      <a:pPr marL="0" lvl="0" indent="0" algn="l">
                        <a:lnSpc>
                          <a:spcPct val="107000"/>
                        </a:lnSpc>
                        <a:buFont typeface="+mj-lt"/>
                        <a:buNone/>
                      </a:pPr>
                      <a:r>
                        <a:rPr lang="en-US" sz="3200" dirty="0">
                          <a:effectLst/>
                          <a:latin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3200" b="1" u="sng">
                          <a:effectLst/>
                          <a:latin typeface="Times New Roman" panose="02020603050405020304" pitchFamily="18" charset="0"/>
                          <a:ea typeface="Malgun Gothic" panose="020B0503020000020004" pitchFamily="34" charset="-127"/>
                          <a:cs typeface="Times New Roman" panose="02020603050405020304" pitchFamily="18" charset="0"/>
                        </a:rPr>
                        <a:t>Once in a while</a:t>
                      </a:r>
                      <a:r>
                        <a:rPr lang="en-US" sz="3200">
                          <a:effectLst/>
                          <a:latin typeface="Times New Roman" panose="02020603050405020304" pitchFamily="18" charset="0"/>
                          <a:ea typeface="Malgun Gothic" panose="020B0503020000020004" pitchFamily="34" charset="-127"/>
                          <a:cs typeface="Times New Roman" panose="02020603050405020304" pitchFamily="18" charset="0"/>
                        </a:rPr>
                        <a:t>, I buy things for my friends or family.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2583945"/>
                  </a:ext>
                </a:extLst>
              </a:tr>
              <a:tr h="494168">
                <a:tc>
                  <a:txBody>
                    <a:bodyPr/>
                    <a:lstStyle/>
                    <a:p>
                      <a:pPr marL="0" lvl="0" indent="0" algn="l">
                        <a:lnSpc>
                          <a:spcPct val="107000"/>
                        </a:lnSpc>
                        <a:buFont typeface="+mj-lt"/>
                        <a:buNone/>
                      </a:pPr>
                      <a:r>
                        <a:rPr lang="en-US" sz="3200" dirty="0">
                          <a:effectLst/>
                          <a:latin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3200">
                          <a:effectLst/>
                          <a:latin typeface="Times New Roman" panose="02020603050405020304" pitchFamily="18" charset="0"/>
                          <a:ea typeface="Malgun Gothic" panose="020B0503020000020004" pitchFamily="34" charset="-127"/>
                          <a:cs typeface="Times New Roman" panose="02020603050405020304" pitchFamily="18" charset="0"/>
                        </a:rPr>
                        <a:t> I </a:t>
                      </a:r>
                      <a:r>
                        <a:rPr lang="en-US" sz="3200" b="1" u="sng">
                          <a:effectLst/>
                          <a:latin typeface="Times New Roman" panose="02020603050405020304" pitchFamily="18" charset="0"/>
                          <a:ea typeface="Malgun Gothic" panose="020B0503020000020004" pitchFamily="34" charset="-127"/>
                          <a:cs typeface="Times New Roman" panose="02020603050405020304" pitchFamily="18" charset="0"/>
                        </a:rPr>
                        <a:t>hardly ever</a:t>
                      </a:r>
                      <a:r>
                        <a:rPr lang="en-US" sz="3200">
                          <a:effectLst/>
                          <a:latin typeface="Times New Roman" panose="02020603050405020304" pitchFamily="18" charset="0"/>
                          <a:ea typeface="Malgun Gothic" panose="020B0503020000020004" pitchFamily="34" charset="-127"/>
                          <a:cs typeface="Times New Roman" panose="02020603050405020304" pitchFamily="18" charset="0"/>
                        </a:rPr>
                        <a:t> win chicken dinners when playing PUBG.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3164233"/>
                  </a:ext>
                </a:extLst>
              </a:tr>
              <a:tr h="494168">
                <a:tc>
                  <a:txBody>
                    <a:bodyPr/>
                    <a:lstStyle/>
                    <a:p>
                      <a:pPr marL="0" lvl="0" indent="0" algn="l">
                        <a:lnSpc>
                          <a:spcPct val="107000"/>
                        </a:lnSpc>
                        <a:buFont typeface="+mj-lt"/>
                        <a:buNone/>
                      </a:pPr>
                      <a:r>
                        <a:rPr lang="en-US" sz="3200" dirty="0">
                          <a:effectLst/>
                          <a:latin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3200" dirty="0">
                          <a:effectLst/>
                          <a:latin typeface="Times New Roman" panose="02020603050405020304" pitchFamily="18" charset="0"/>
                          <a:ea typeface="Malgun Gothic" panose="020B0503020000020004" pitchFamily="34" charset="-127"/>
                          <a:cs typeface="Times New Roman" panose="02020603050405020304" pitchFamily="18" charset="0"/>
                        </a:rPr>
                        <a:t>I </a:t>
                      </a:r>
                      <a:r>
                        <a:rPr lang="en-US" sz="3200" b="1" u="sng" dirty="0">
                          <a:effectLst/>
                          <a:latin typeface="Times New Roman" panose="02020603050405020304" pitchFamily="18" charset="0"/>
                          <a:ea typeface="Malgun Gothic" panose="020B0503020000020004" pitchFamily="34" charset="-127"/>
                          <a:cs typeface="Times New Roman" panose="02020603050405020304" pitchFamily="18" charset="0"/>
                        </a:rPr>
                        <a:t>sometimes</a:t>
                      </a:r>
                      <a:r>
                        <a:rPr lang="en-US" sz="3200" dirty="0">
                          <a:effectLst/>
                          <a:latin typeface="Times New Roman" panose="02020603050405020304" pitchFamily="18" charset="0"/>
                          <a:ea typeface="Malgun Gothic" panose="020B0503020000020004" pitchFamily="34" charset="-127"/>
                          <a:cs typeface="Times New Roman" panose="02020603050405020304" pitchFamily="18" charset="0"/>
                        </a:rPr>
                        <a:t> go on dates with my wife.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908887"/>
                  </a:ext>
                </a:extLst>
              </a:tr>
              <a:tr h="494168">
                <a:tc>
                  <a:txBody>
                    <a:bodyPr/>
                    <a:lstStyle/>
                    <a:p>
                      <a:pPr marL="0" lvl="0" indent="0" algn="l">
                        <a:lnSpc>
                          <a:spcPct val="107000"/>
                        </a:lnSpc>
                        <a:buFont typeface="+mj-lt"/>
                        <a:buNone/>
                      </a:pPr>
                      <a:r>
                        <a:rPr lang="en-US" sz="3200" dirty="0">
                          <a:effectLst/>
                          <a:latin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3200">
                          <a:effectLst/>
                          <a:latin typeface="Times New Roman" panose="02020603050405020304" pitchFamily="18" charset="0"/>
                          <a:ea typeface="Malgun Gothic" panose="020B0503020000020004" pitchFamily="34" charset="-127"/>
                          <a:cs typeface="Times New Roman" panose="02020603050405020304" pitchFamily="18" charset="0"/>
                        </a:rPr>
                        <a:t>I text my friends </a:t>
                      </a:r>
                      <a:r>
                        <a:rPr lang="en-US" sz="3200" b="1" u="sng">
                          <a:effectLst/>
                          <a:latin typeface="Times New Roman" panose="02020603050405020304" pitchFamily="18" charset="0"/>
                          <a:ea typeface="Malgun Gothic" panose="020B0503020000020004" pitchFamily="34" charset="-127"/>
                          <a:cs typeface="Times New Roman" panose="02020603050405020304" pitchFamily="18" charset="0"/>
                        </a:rPr>
                        <a:t>all the time.</a:t>
                      </a:r>
                      <a:endParaRPr lang="en-US" sz="32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309860"/>
                  </a:ext>
                </a:extLst>
              </a:tr>
              <a:tr h="494168">
                <a:tc>
                  <a:txBody>
                    <a:bodyPr/>
                    <a:lstStyle/>
                    <a:p>
                      <a:pPr marL="0" lvl="0" indent="0" algn="l">
                        <a:lnSpc>
                          <a:spcPct val="107000"/>
                        </a:lnSpc>
                        <a:buFont typeface="+mj-lt"/>
                        <a:buNone/>
                      </a:pPr>
                      <a:r>
                        <a:rPr lang="en-US" sz="3200" dirty="0">
                          <a:effectLst/>
                          <a:latin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3200" dirty="0">
                          <a:effectLst/>
                          <a:latin typeface="Times New Roman" panose="02020603050405020304" pitchFamily="18" charset="0"/>
                          <a:ea typeface="Malgun Gothic" panose="020B0503020000020004" pitchFamily="34" charset="-127"/>
                          <a:cs typeface="Times New Roman" panose="02020603050405020304" pitchFamily="18" charset="0"/>
                        </a:rPr>
                        <a:t>I clean my desk </a:t>
                      </a:r>
                      <a:r>
                        <a:rPr lang="en-US" sz="3200" b="1" u="sng" dirty="0">
                          <a:effectLst/>
                          <a:latin typeface="Times New Roman" panose="02020603050405020304" pitchFamily="18" charset="0"/>
                          <a:ea typeface="Malgun Gothic" panose="020B0503020000020004" pitchFamily="34" charset="-127"/>
                          <a:cs typeface="Times New Roman" panose="02020603050405020304" pitchFamily="18" charset="0"/>
                        </a:rPr>
                        <a:t>once in a while</a:t>
                      </a:r>
                      <a:r>
                        <a:rPr lang="en-US" sz="3200" dirty="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622047"/>
                  </a:ext>
                </a:extLst>
              </a:tr>
              <a:tr h="494168">
                <a:tc>
                  <a:txBody>
                    <a:bodyPr/>
                    <a:lstStyle/>
                    <a:p>
                      <a:pPr marL="0" lvl="0" indent="0" algn="l">
                        <a:lnSpc>
                          <a:spcPct val="107000"/>
                        </a:lnSpc>
                        <a:buFont typeface="+mj-lt"/>
                        <a:buNone/>
                      </a:pPr>
                      <a:r>
                        <a:rPr lang="en-US" sz="3200" dirty="0">
                          <a:effectLst/>
                          <a:latin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3200" dirty="0">
                          <a:effectLst/>
                          <a:latin typeface="Times New Roman" panose="02020603050405020304" pitchFamily="18" charset="0"/>
                          <a:ea typeface="Malgun Gothic" panose="020B0503020000020004" pitchFamily="34" charset="-127"/>
                          <a:cs typeface="Times New Roman" panose="02020603050405020304" pitchFamily="18" charset="0"/>
                        </a:rPr>
                        <a:t>I stay up late working or studying </a:t>
                      </a:r>
                      <a:r>
                        <a:rPr lang="en-US" sz="3200" b="1" u="sng" dirty="0">
                          <a:effectLst/>
                          <a:latin typeface="Times New Roman" panose="02020603050405020304" pitchFamily="18" charset="0"/>
                          <a:ea typeface="Malgun Gothic" panose="020B0503020000020004" pitchFamily="34" charset="-127"/>
                          <a:cs typeface="Times New Roman" panose="02020603050405020304" pitchFamily="18" charset="0"/>
                        </a:rPr>
                        <a:t>all the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2197345"/>
                  </a:ext>
                </a:extLst>
              </a:tr>
            </a:tbl>
          </a:graphicData>
        </a:graphic>
      </p:graphicFrame>
    </p:spTree>
    <p:extLst>
      <p:ext uri="{BB962C8B-B14F-4D97-AF65-F5344CB8AC3E}">
        <p14:creationId xmlns:p14="http://schemas.microsoft.com/office/powerpoint/2010/main" val="33463504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EEC1A-3F77-42AB-834B-4E3C01AE921A}"/>
              </a:ext>
            </a:extLst>
          </p:cNvPr>
          <p:cNvSpPr>
            <a:spLocks noGrp="1"/>
          </p:cNvSpPr>
          <p:nvPr>
            <p:ph type="title"/>
          </p:nvPr>
        </p:nvSpPr>
        <p:spPr/>
        <p:txBody>
          <a:bodyPr/>
          <a:lstStyle/>
          <a:p>
            <a:pPr algn="ctr"/>
            <a:r>
              <a:rPr lang="en-US" dirty="0"/>
              <a:t>Global Viewpoints</a:t>
            </a:r>
          </a:p>
        </p:txBody>
      </p:sp>
      <p:sp>
        <p:nvSpPr>
          <p:cNvPr id="3" name="Content Placeholder 2">
            <a:extLst>
              <a:ext uri="{FF2B5EF4-FFF2-40B4-BE49-F238E27FC236}">
                <a16:creationId xmlns:a16="http://schemas.microsoft.com/office/drawing/2014/main" id="{B167E948-A3B4-4441-9CF9-EF9B49525F96}"/>
              </a:ext>
            </a:extLst>
          </p:cNvPr>
          <p:cNvSpPr>
            <a:spLocks noGrp="1"/>
          </p:cNvSpPr>
          <p:nvPr>
            <p:ph idx="1"/>
          </p:nvPr>
        </p:nvSpPr>
        <p:spPr>
          <a:xfrm>
            <a:off x="112295" y="1825625"/>
            <a:ext cx="11967410" cy="4799764"/>
          </a:xfrm>
        </p:spPr>
        <p:txBody>
          <a:bodyPr>
            <a:normAutofit/>
          </a:bodyPr>
          <a:lstStyle/>
          <a:p>
            <a:pPr marL="0" indent="0">
              <a:spcBef>
                <a:spcPts val="0"/>
              </a:spcBef>
              <a:buNone/>
              <a:tabLst>
                <a:tab pos="457200" algn="l"/>
              </a:tabLst>
            </a:pPr>
            <a:r>
              <a:rPr lang="en-US" sz="3000" b="1" dirty="0">
                <a:latin typeface="Times New Roman" panose="02020603050405020304" pitchFamily="18" charset="0"/>
                <a:ea typeface="Times New Roman" panose="02020603050405020304" pitchFamily="18" charset="0"/>
                <a:cs typeface="RotisSerif-Bold"/>
              </a:rPr>
              <a:t>*</a:t>
            </a:r>
            <a:r>
              <a:rPr lang="en-US" sz="2400" b="1" dirty="0">
                <a:latin typeface="Times New Roman" panose="02020603050405020304" pitchFamily="18" charset="0"/>
                <a:ea typeface="Times New Roman" panose="02020603050405020304" pitchFamily="18" charset="0"/>
                <a:cs typeface="RotisSerif-Bold"/>
              </a:rPr>
              <a:t>pastime </a:t>
            </a:r>
            <a:r>
              <a:rPr lang="en-US" sz="2400" dirty="0">
                <a:latin typeface="Times New Roman" panose="02020603050405020304" pitchFamily="18" charset="0"/>
                <a:ea typeface="Times New Roman" panose="02020603050405020304" pitchFamily="18" charset="0"/>
                <a:cs typeface="RotisSerif-Bold"/>
              </a:rPr>
              <a:t>= </a:t>
            </a:r>
            <a:r>
              <a:rPr lang="en-US" sz="2400" dirty="0"/>
              <a:t>an activity that someone does regularly for enjoyment rather than work; a hobby.</a:t>
            </a:r>
            <a:endParaRPr lang="en-US" sz="24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endParaRPr lang="en-US" dirty="0">
              <a:latin typeface="Times New Roman" panose="02020603050405020304" pitchFamily="18" charset="0"/>
              <a:ea typeface="Times New Roman" panose="02020603050405020304" pitchFamily="18" charset="0"/>
              <a:cs typeface="RotisSerif"/>
            </a:endParaRPr>
          </a:p>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One of Dan’s favorite pastimes is to go to the </a:t>
            </a:r>
            <a:r>
              <a:rPr lang="en-US" u="sng" dirty="0">
                <a:latin typeface="Times New Roman" panose="02020603050405020304" pitchFamily="18" charset="0"/>
                <a:ea typeface="Times New Roman" panose="02020603050405020304" pitchFamily="18" charset="0"/>
                <a:cs typeface="RotisSerif"/>
              </a:rPr>
              <a:t>gym / beach</a:t>
            </a:r>
            <a:r>
              <a:rPr lang="en-US" dirty="0">
                <a:latin typeface="Times New Roman" panose="02020603050405020304" pitchFamily="18" charset="0"/>
                <a:ea typeface="Times New Roman" panose="02020603050405020304" pitchFamily="18" charset="0"/>
                <a:cs typeface="RotisSerif"/>
              </a:rPr>
              <a:t>.</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err="1">
                <a:latin typeface="Times New Roman" panose="02020603050405020304" pitchFamily="18" charset="0"/>
                <a:ea typeface="Times New Roman" panose="02020603050405020304" pitchFamily="18" charset="0"/>
                <a:cs typeface="RotisSerif"/>
              </a:rPr>
              <a:t>Dayanne</a:t>
            </a:r>
            <a:r>
              <a:rPr lang="en-US" dirty="0">
                <a:latin typeface="Times New Roman" panose="02020603050405020304" pitchFamily="18" charset="0"/>
                <a:ea typeface="Times New Roman" panose="02020603050405020304" pitchFamily="18" charset="0"/>
                <a:cs typeface="RotisSerif"/>
              </a:rPr>
              <a:t> goes to the movies at least </a:t>
            </a:r>
            <a:r>
              <a:rPr lang="en-US" u="sng" dirty="0">
                <a:latin typeface="Times New Roman" panose="02020603050405020304" pitchFamily="18" charset="0"/>
                <a:ea typeface="Times New Roman" panose="02020603050405020304" pitchFamily="18" charset="0"/>
                <a:cs typeface="RotisSerif"/>
              </a:rPr>
              <a:t>once / twice</a:t>
            </a:r>
            <a:r>
              <a:rPr lang="en-US" dirty="0">
                <a:latin typeface="Times New Roman" panose="02020603050405020304" pitchFamily="18" charset="0"/>
                <a:ea typeface="Times New Roman" panose="02020603050405020304" pitchFamily="18" charset="0"/>
                <a:cs typeface="RotisSerif"/>
              </a:rPr>
              <a:t> a month.</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Jonathan’s favorite pastime is playing </a:t>
            </a:r>
            <a:r>
              <a:rPr lang="en-US" u="sng" dirty="0">
                <a:latin typeface="Times New Roman" panose="02020603050405020304" pitchFamily="18" charset="0"/>
                <a:ea typeface="Times New Roman" panose="02020603050405020304" pitchFamily="18" charset="0"/>
                <a:cs typeface="RotisSerif"/>
              </a:rPr>
              <a:t>piano / drums</a:t>
            </a:r>
            <a:r>
              <a:rPr lang="en-US" dirty="0">
                <a:latin typeface="Times New Roman" panose="02020603050405020304" pitchFamily="18" charset="0"/>
                <a:ea typeface="Times New Roman" panose="02020603050405020304" pitchFamily="18" charset="0"/>
                <a:cs typeface="RotisSerif"/>
              </a:rPr>
              <a:t>.</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Miyuki likes to hang out with friends at a </a:t>
            </a:r>
            <a:r>
              <a:rPr lang="en-US" u="sng" dirty="0">
                <a:latin typeface="Times New Roman" panose="02020603050405020304" pitchFamily="18" charset="0"/>
                <a:ea typeface="Times New Roman" panose="02020603050405020304" pitchFamily="18" charset="0"/>
                <a:cs typeface="RotisSerif"/>
              </a:rPr>
              <a:t>coffee shop / gym</a:t>
            </a:r>
            <a:r>
              <a:rPr lang="en-US" dirty="0">
                <a:latin typeface="Times New Roman" panose="02020603050405020304" pitchFamily="18" charset="0"/>
                <a:ea typeface="Times New Roman" panose="02020603050405020304" pitchFamily="18" charset="0"/>
                <a:cs typeface="RotisSerif"/>
              </a:rPr>
              <a:t>.</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When Daniel is on vacation, he goes </a:t>
            </a:r>
            <a:r>
              <a:rPr lang="en-US" u="sng" dirty="0">
                <a:latin typeface="Times New Roman" panose="02020603050405020304" pitchFamily="18" charset="0"/>
                <a:ea typeface="Times New Roman" panose="02020603050405020304" pitchFamily="18" charset="0"/>
                <a:cs typeface="RotisSerif"/>
              </a:rPr>
              <a:t>snowboarding / skiing</a:t>
            </a:r>
            <a:r>
              <a:rPr lang="en-US" dirty="0">
                <a:latin typeface="Times New Roman" panose="02020603050405020304" pitchFamily="18" charset="0"/>
                <a:ea typeface="Times New Roman" panose="02020603050405020304" pitchFamily="18" charset="0"/>
                <a:cs typeface="RotisSerif"/>
              </a:rPr>
              <a:t> every day.</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Agnes goes to a </a:t>
            </a:r>
            <a:r>
              <a:rPr lang="en-US" u="sng" dirty="0">
                <a:latin typeface="Times New Roman" panose="02020603050405020304" pitchFamily="18" charset="0"/>
                <a:ea typeface="Times New Roman" panose="02020603050405020304" pitchFamily="18" charset="0"/>
                <a:cs typeface="RotisSerif"/>
              </a:rPr>
              <a:t>pool / beach</a:t>
            </a:r>
            <a:r>
              <a:rPr lang="en-US" dirty="0">
                <a:latin typeface="Times New Roman" panose="02020603050405020304" pitchFamily="18" charset="0"/>
                <a:ea typeface="Times New Roman" panose="02020603050405020304" pitchFamily="18" charset="0"/>
                <a:cs typeface="RotisSerif"/>
              </a:rPr>
              <a:t> twice a week.</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When it’s nice outside, Alyssa likes to go </a:t>
            </a:r>
            <a:r>
              <a:rPr lang="en-US" u="sng" dirty="0">
                <a:latin typeface="Times New Roman" panose="02020603050405020304" pitchFamily="18" charset="0"/>
                <a:ea typeface="Times New Roman" panose="02020603050405020304" pitchFamily="18" charset="0"/>
                <a:cs typeface="RotisSerif"/>
              </a:rPr>
              <a:t>biking / hiking</a:t>
            </a:r>
            <a:r>
              <a:rPr lang="en-US" dirty="0">
                <a:latin typeface="Times New Roman" panose="02020603050405020304" pitchFamily="18" charset="0"/>
                <a:ea typeface="Times New Roman" panose="02020603050405020304" pitchFamily="18" charset="0"/>
                <a:cs typeface="RotisSerif"/>
              </a:rPr>
              <a:t>.</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Woo Sung plays basketball twice a </a:t>
            </a:r>
            <a:r>
              <a:rPr lang="en-US" u="sng" dirty="0">
                <a:latin typeface="Times New Roman" panose="02020603050405020304" pitchFamily="18" charset="0"/>
                <a:ea typeface="Times New Roman" panose="02020603050405020304" pitchFamily="18" charset="0"/>
                <a:cs typeface="RotisSerif"/>
              </a:rPr>
              <a:t>month / week</a:t>
            </a:r>
            <a:r>
              <a:rPr lang="en-US" dirty="0">
                <a:latin typeface="Times New Roman" panose="02020603050405020304" pitchFamily="18" charset="0"/>
                <a:ea typeface="Times New Roman" panose="02020603050405020304" pitchFamily="18" charset="0"/>
                <a:cs typeface="RotisSerif"/>
              </a:rPr>
              <a:t>.</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When Gian plays basketball, she plays really strong </a:t>
            </a:r>
            <a:r>
              <a:rPr lang="en-US" u="sng" dirty="0">
                <a:latin typeface="Times New Roman" panose="02020603050405020304" pitchFamily="18" charset="0"/>
                <a:ea typeface="Times New Roman" panose="02020603050405020304" pitchFamily="18" charset="0"/>
                <a:cs typeface="RotisSerif"/>
              </a:rPr>
              <a:t>defense / offense</a:t>
            </a:r>
            <a:r>
              <a:rPr lang="en-US" dirty="0">
                <a:latin typeface="Times New Roman" panose="02020603050405020304" pitchFamily="18" charset="0"/>
                <a:ea typeface="Times New Roman" panose="02020603050405020304" pitchFamily="18" charset="0"/>
                <a:cs typeface="RotisSerif"/>
              </a:rPr>
              <a:t>.</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 Jennifer prefers </a:t>
            </a:r>
            <a:r>
              <a:rPr lang="en-US" u="sng" dirty="0">
                <a:latin typeface="Times New Roman" panose="02020603050405020304" pitchFamily="18" charset="0"/>
                <a:ea typeface="Times New Roman" panose="02020603050405020304" pitchFamily="18" charset="0"/>
                <a:cs typeface="RotisSerif"/>
              </a:rPr>
              <a:t>team sports / individual activities</a:t>
            </a:r>
            <a:r>
              <a:rPr lang="en-US" dirty="0">
                <a:latin typeface="Times New Roman" panose="02020603050405020304" pitchFamily="18" charset="0"/>
                <a:ea typeface="Times New Roman" panose="02020603050405020304" pitchFamily="18" charset="0"/>
                <a:cs typeface="RotisSerif"/>
              </a:rPr>
              <a:t>.</a:t>
            </a:r>
          </a:p>
          <a:p>
            <a:pPr marL="342900" marR="0" lvl="0" indent="-342900">
              <a:spcBef>
                <a:spcPts val="0"/>
              </a:spcBef>
              <a:spcAft>
                <a:spcPts val="0"/>
              </a:spcAft>
              <a:buFont typeface="+mj-lt"/>
              <a:buAutoNum type="arabicPeriod"/>
              <a:tabLst>
                <a:tab pos="457200" algn="l"/>
              </a:tabLst>
            </a:pPr>
            <a:endParaRPr lang="en-US" sz="3200" dirty="0">
              <a:latin typeface="Times New Roman" panose="02020603050405020304" pitchFamily="18" charset="0"/>
              <a:ea typeface="Times New Roman" panose="02020603050405020304" pitchFamily="18" charset="0"/>
              <a:cs typeface="RotisSerif-Bold"/>
            </a:endParaRPr>
          </a:p>
          <a:p>
            <a:pPr marL="0" indent="0">
              <a:buNone/>
            </a:pPr>
            <a:endParaRPr lang="en-US" dirty="0"/>
          </a:p>
        </p:txBody>
      </p:sp>
    </p:spTree>
    <p:extLst>
      <p:ext uri="{BB962C8B-B14F-4D97-AF65-F5344CB8AC3E}">
        <p14:creationId xmlns:p14="http://schemas.microsoft.com/office/powerpoint/2010/main" val="584227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0C2D8-821E-4269-8A64-1B8CD6B9CD0E}"/>
              </a:ext>
            </a:extLst>
          </p:cNvPr>
          <p:cNvSpPr>
            <a:spLocks noGrp="1"/>
          </p:cNvSpPr>
          <p:nvPr>
            <p:ph type="title"/>
          </p:nvPr>
        </p:nvSpPr>
        <p:spPr/>
        <p:txBody>
          <a:bodyPr/>
          <a:lstStyle/>
          <a:p>
            <a:pPr algn="ctr"/>
            <a:r>
              <a:rPr lang="en-US" dirty="0">
                <a:solidFill>
                  <a:prstClr val="black"/>
                </a:solidFill>
              </a:rPr>
              <a:t>Global Viewpoints</a:t>
            </a:r>
            <a:endParaRPr lang="en-US" dirty="0"/>
          </a:p>
        </p:txBody>
      </p:sp>
      <p:sp>
        <p:nvSpPr>
          <p:cNvPr id="3" name="Content Placeholder 2">
            <a:extLst>
              <a:ext uri="{FF2B5EF4-FFF2-40B4-BE49-F238E27FC236}">
                <a16:creationId xmlns:a16="http://schemas.microsoft.com/office/drawing/2014/main" id="{33D1EA71-68B6-461B-B8DF-602F25917DCF}"/>
              </a:ext>
            </a:extLst>
          </p:cNvPr>
          <p:cNvSpPr>
            <a:spLocks noGrp="1"/>
          </p:cNvSpPr>
          <p:nvPr>
            <p:ph idx="1"/>
          </p:nvPr>
        </p:nvSpPr>
        <p:spPr>
          <a:xfrm>
            <a:off x="288757" y="1825624"/>
            <a:ext cx="11710737" cy="4879975"/>
          </a:xfrm>
        </p:spPr>
        <p:txBody>
          <a:bodyPr/>
          <a:lstStyle/>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One of Dan’s favorite pastimes is to go to the </a:t>
            </a:r>
            <a:r>
              <a:rPr lang="en-US" b="1" u="sng" dirty="0">
                <a:latin typeface="Times New Roman" panose="02020603050405020304" pitchFamily="18" charset="0"/>
                <a:ea typeface="Times New Roman" panose="02020603050405020304" pitchFamily="18" charset="0"/>
                <a:cs typeface="RotisSerif"/>
              </a:rPr>
              <a:t>gym</a:t>
            </a:r>
            <a:r>
              <a:rPr lang="en-US" u="sng" dirty="0">
                <a:latin typeface="Times New Roman" panose="02020603050405020304" pitchFamily="18" charset="0"/>
                <a:ea typeface="Times New Roman" panose="02020603050405020304" pitchFamily="18" charset="0"/>
                <a:cs typeface="RotisSerif"/>
              </a:rPr>
              <a:t> / beach</a:t>
            </a:r>
            <a:r>
              <a:rPr lang="en-US" dirty="0">
                <a:latin typeface="Times New Roman" panose="02020603050405020304" pitchFamily="18" charset="0"/>
                <a:ea typeface="Times New Roman" panose="02020603050405020304" pitchFamily="18" charset="0"/>
                <a:cs typeface="RotisSerif"/>
              </a:rPr>
              <a:t>.</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err="1">
                <a:latin typeface="Times New Roman" panose="02020603050405020304" pitchFamily="18" charset="0"/>
                <a:ea typeface="Times New Roman" panose="02020603050405020304" pitchFamily="18" charset="0"/>
                <a:cs typeface="RotisSerif"/>
              </a:rPr>
              <a:t>Dayanne</a:t>
            </a:r>
            <a:r>
              <a:rPr lang="en-US" dirty="0">
                <a:latin typeface="Times New Roman" panose="02020603050405020304" pitchFamily="18" charset="0"/>
                <a:ea typeface="Times New Roman" panose="02020603050405020304" pitchFamily="18" charset="0"/>
                <a:cs typeface="RotisSerif"/>
              </a:rPr>
              <a:t> goes to the movies at least </a:t>
            </a:r>
            <a:r>
              <a:rPr lang="en-US" b="1" u="sng" dirty="0">
                <a:latin typeface="Times New Roman" panose="02020603050405020304" pitchFamily="18" charset="0"/>
                <a:ea typeface="Times New Roman" panose="02020603050405020304" pitchFamily="18" charset="0"/>
                <a:cs typeface="RotisSerif"/>
              </a:rPr>
              <a:t>once</a:t>
            </a:r>
            <a:r>
              <a:rPr lang="en-US" u="sng" dirty="0">
                <a:latin typeface="Times New Roman" panose="02020603050405020304" pitchFamily="18" charset="0"/>
                <a:ea typeface="Times New Roman" panose="02020603050405020304" pitchFamily="18" charset="0"/>
                <a:cs typeface="RotisSerif"/>
              </a:rPr>
              <a:t> / twice</a:t>
            </a:r>
            <a:r>
              <a:rPr lang="en-US" dirty="0">
                <a:latin typeface="Times New Roman" panose="02020603050405020304" pitchFamily="18" charset="0"/>
                <a:ea typeface="Times New Roman" panose="02020603050405020304" pitchFamily="18" charset="0"/>
                <a:cs typeface="RotisSerif"/>
              </a:rPr>
              <a:t> a month.</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Jonathan’s favorite pastime is playing </a:t>
            </a:r>
            <a:r>
              <a:rPr lang="en-US" u="sng" dirty="0">
                <a:latin typeface="Times New Roman" panose="02020603050405020304" pitchFamily="18" charset="0"/>
                <a:ea typeface="Times New Roman" panose="02020603050405020304" pitchFamily="18" charset="0"/>
                <a:cs typeface="RotisSerif"/>
              </a:rPr>
              <a:t>piano / </a:t>
            </a:r>
            <a:r>
              <a:rPr lang="en-US" b="1" u="sng" dirty="0">
                <a:latin typeface="Times New Roman" panose="02020603050405020304" pitchFamily="18" charset="0"/>
                <a:ea typeface="Times New Roman" panose="02020603050405020304" pitchFamily="18" charset="0"/>
                <a:cs typeface="RotisSerif"/>
              </a:rPr>
              <a:t>drums</a:t>
            </a:r>
            <a:r>
              <a:rPr lang="en-US" dirty="0">
                <a:latin typeface="Times New Roman" panose="02020603050405020304" pitchFamily="18" charset="0"/>
                <a:ea typeface="Times New Roman" panose="02020603050405020304" pitchFamily="18" charset="0"/>
                <a:cs typeface="RotisSerif"/>
              </a:rPr>
              <a:t>.</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Miyuki likes to hang out with friends at a </a:t>
            </a:r>
            <a:r>
              <a:rPr lang="en-US" b="1" u="sng" dirty="0">
                <a:latin typeface="Times New Roman" panose="02020603050405020304" pitchFamily="18" charset="0"/>
                <a:ea typeface="Times New Roman" panose="02020603050405020304" pitchFamily="18" charset="0"/>
                <a:cs typeface="RotisSerif"/>
              </a:rPr>
              <a:t>coffee</a:t>
            </a:r>
            <a:r>
              <a:rPr lang="en-US" u="sng" dirty="0">
                <a:latin typeface="Times New Roman" panose="02020603050405020304" pitchFamily="18" charset="0"/>
                <a:ea typeface="Times New Roman" panose="02020603050405020304" pitchFamily="18" charset="0"/>
                <a:cs typeface="RotisSerif"/>
              </a:rPr>
              <a:t> </a:t>
            </a:r>
            <a:r>
              <a:rPr lang="en-US" b="1" u="sng" dirty="0">
                <a:latin typeface="Times New Roman" panose="02020603050405020304" pitchFamily="18" charset="0"/>
                <a:ea typeface="Times New Roman" panose="02020603050405020304" pitchFamily="18" charset="0"/>
                <a:cs typeface="RotisSerif"/>
              </a:rPr>
              <a:t>shop</a:t>
            </a:r>
            <a:r>
              <a:rPr lang="en-US" u="sng" dirty="0">
                <a:latin typeface="Times New Roman" panose="02020603050405020304" pitchFamily="18" charset="0"/>
                <a:ea typeface="Times New Roman" panose="02020603050405020304" pitchFamily="18" charset="0"/>
                <a:cs typeface="RotisSerif"/>
              </a:rPr>
              <a:t> / gym</a:t>
            </a:r>
            <a:r>
              <a:rPr lang="en-US" dirty="0">
                <a:latin typeface="Times New Roman" panose="02020603050405020304" pitchFamily="18" charset="0"/>
                <a:ea typeface="Times New Roman" panose="02020603050405020304" pitchFamily="18" charset="0"/>
                <a:cs typeface="RotisSerif"/>
              </a:rPr>
              <a:t>.</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When Daniel is on vacation, he goes </a:t>
            </a:r>
            <a:r>
              <a:rPr lang="en-US" b="1" u="sng" dirty="0">
                <a:latin typeface="Times New Roman" panose="02020603050405020304" pitchFamily="18" charset="0"/>
                <a:ea typeface="Times New Roman" panose="02020603050405020304" pitchFamily="18" charset="0"/>
                <a:cs typeface="RotisSerif"/>
              </a:rPr>
              <a:t>snowboarding </a:t>
            </a:r>
            <a:r>
              <a:rPr lang="en-US" u="sng" dirty="0">
                <a:latin typeface="Times New Roman" panose="02020603050405020304" pitchFamily="18" charset="0"/>
                <a:ea typeface="Times New Roman" panose="02020603050405020304" pitchFamily="18" charset="0"/>
                <a:cs typeface="RotisSerif"/>
              </a:rPr>
              <a:t>/ skiing</a:t>
            </a:r>
            <a:r>
              <a:rPr lang="en-US" dirty="0">
                <a:latin typeface="Times New Roman" panose="02020603050405020304" pitchFamily="18" charset="0"/>
                <a:ea typeface="Times New Roman" panose="02020603050405020304" pitchFamily="18" charset="0"/>
                <a:cs typeface="RotisSerif"/>
              </a:rPr>
              <a:t> every day.</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Agnes goes to a </a:t>
            </a:r>
            <a:r>
              <a:rPr lang="en-US" b="1" u="sng" dirty="0">
                <a:latin typeface="Times New Roman" panose="02020603050405020304" pitchFamily="18" charset="0"/>
                <a:ea typeface="Times New Roman" panose="02020603050405020304" pitchFamily="18" charset="0"/>
                <a:cs typeface="RotisSerif"/>
              </a:rPr>
              <a:t>pool</a:t>
            </a:r>
            <a:r>
              <a:rPr lang="en-US" u="sng" dirty="0">
                <a:latin typeface="Times New Roman" panose="02020603050405020304" pitchFamily="18" charset="0"/>
                <a:ea typeface="Times New Roman" panose="02020603050405020304" pitchFamily="18" charset="0"/>
                <a:cs typeface="RotisSerif"/>
              </a:rPr>
              <a:t> / beach</a:t>
            </a:r>
            <a:r>
              <a:rPr lang="en-US" dirty="0">
                <a:latin typeface="Times New Roman" panose="02020603050405020304" pitchFamily="18" charset="0"/>
                <a:ea typeface="Times New Roman" panose="02020603050405020304" pitchFamily="18" charset="0"/>
                <a:cs typeface="RotisSerif"/>
              </a:rPr>
              <a:t> twice a week.</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When it’s nice outside, Alyssa likes to go </a:t>
            </a:r>
            <a:r>
              <a:rPr lang="en-US" u="sng" dirty="0">
                <a:latin typeface="Times New Roman" panose="02020603050405020304" pitchFamily="18" charset="0"/>
                <a:ea typeface="Times New Roman" panose="02020603050405020304" pitchFamily="18" charset="0"/>
                <a:cs typeface="RotisSerif"/>
              </a:rPr>
              <a:t>biking / </a:t>
            </a:r>
            <a:r>
              <a:rPr lang="en-US" b="1" u="sng" dirty="0">
                <a:latin typeface="Times New Roman" panose="02020603050405020304" pitchFamily="18" charset="0"/>
                <a:ea typeface="Times New Roman" panose="02020603050405020304" pitchFamily="18" charset="0"/>
                <a:cs typeface="RotisSerif"/>
              </a:rPr>
              <a:t>hiking</a:t>
            </a:r>
            <a:r>
              <a:rPr lang="en-US" dirty="0">
                <a:latin typeface="Times New Roman" panose="02020603050405020304" pitchFamily="18" charset="0"/>
                <a:ea typeface="Times New Roman" panose="02020603050405020304" pitchFamily="18" charset="0"/>
                <a:cs typeface="RotisSerif"/>
              </a:rPr>
              <a:t>.</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Woo Sung plays basketball twice a </a:t>
            </a:r>
            <a:r>
              <a:rPr lang="en-US" u="sng" dirty="0">
                <a:latin typeface="Times New Roman" panose="02020603050405020304" pitchFamily="18" charset="0"/>
                <a:ea typeface="Times New Roman" panose="02020603050405020304" pitchFamily="18" charset="0"/>
                <a:cs typeface="RotisSerif"/>
              </a:rPr>
              <a:t>month / </a:t>
            </a:r>
            <a:r>
              <a:rPr lang="en-US" b="1" u="sng" dirty="0">
                <a:latin typeface="Times New Roman" panose="02020603050405020304" pitchFamily="18" charset="0"/>
                <a:ea typeface="Times New Roman" panose="02020603050405020304" pitchFamily="18" charset="0"/>
                <a:cs typeface="RotisSerif"/>
              </a:rPr>
              <a:t>week</a:t>
            </a:r>
            <a:r>
              <a:rPr lang="en-US" dirty="0">
                <a:latin typeface="Times New Roman" panose="02020603050405020304" pitchFamily="18" charset="0"/>
                <a:ea typeface="Times New Roman" panose="02020603050405020304" pitchFamily="18" charset="0"/>
                <a:cs typeface="RotisSerif"/>
              </a:rPr>
              <a:t>.</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When Gian plays basketball, she plays really strong </a:t>
            </a:r>
            <a:r>
              <a:rPr lang="en-US" b="1" u="sng" dirty="0">
                <a:latin typeface="Times New Roman" panose="02020603050405020304" pitchFamily="18" charset="0"/>
                <a:ea typeface="Times New Roman" panose="02020603050405020304" pitchFamily="18" charset="0"/>
                <a:cs typeface="RotisSerif"/>
              </a:rPr>
              <a:t>defense</a:t>
            </a:r>
            <a:r>
              <a:rPr lang="en-US" u="sng" dirty="0">
                <a:latin typeface="Times New Roman" panose="02020603050405020304" pitchFamily="18" charset="0"/>
                <a:ea typeface="Times New Roman" panose="02020603050405020304" pitchFamily="18" charset="0"/>
                <a:cs typeface="RotisSerif"/>
              </a:rPr>
              <a:t> / offense</a:t>
            </a:r>
            <a:r>
              <a:rPr lang="en-US" dirty="0">
                <a:latin typeface="Times New Roman" panose="02020603050405020304" pitchFamily="18" charset="0"/>
                <a:ea typeface="Times New Roman" panose="02020603050405020304" pitchFamily="18" charset="0"/>
                <a:cs typeface="RotisSerif"/>
              </a:rPr>
              <a:t>.</a:t>
            </a:r>
            <a:endParaRPr lang="en-US" sz="3200" dirty="0">
              <a:latin typeface="Times New Roman" panose="02020603050405020304" pitchFamily="18" charset="0"/>
              <a:ea typeface="Times New Roman" panose="02020603050405020304" pitchFamily="18" charset="0"/>
              <a:cs typeface="RotisSerif-Bold"/>
            </a:endParaRPr>
          </a:p>
          <a:p>
            <a:pPr marL="342900" marR="0" lvl="0" indent="-342900">
              <a:spcBef>
                <a:spcPts val="0"/>
              </a:spcBef>
              <a:spcAft>
                <a:spcPts val="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RotisSerif"/>
              </a:rPr>
              <a:t> Jennifer prefers </a:t>
            </a:r>
            <a:r>
              <a:rPr lang="en-US" u="sng" dirty="0">
                <a:latin typeface="Times New Roman" panose="02020603050405020304" pitchFamily="18" charset="0"/>
                <a:ea typeface="Times New Roman" panose="02020603050405020304" pitchFamily="18" charset="0"/>
                <a:cs typeface="RotisSerif"/>
              </a:rPr>
              <a:t>team sports / </a:t>
            </a:r>
            <a:r>
              <a:rPr lang="en-US" b="1" u="sng" dirty="0">
                <a:latin typeface="Times New Roman" panose="02020603050405020304" pitchFamily="18" charset="0"/>
                <a:ea typeface="Times New Roman" panose="02020603050405020304" pitchFamily="18" charset="0"/>
                <a:cs typeface="RotisSerif"/>
              </a:rPr>
              <a:t>individual activities</a:t>
            </a:r>
            <a:r>
              <a:rPr lang="en-US" b="1" dirty="0">
                <a:latin typeface="Times New Roman" panose="02020603050405020304" pitchFamily="18" charset="0"/>
                <a:ea typeface="Times New Roman" panose="02020603050405020304" pitchFamily="18" charset="0"/>
                <a:cs typeface="RotisSerif"/>
              </a:rPr>
              <a:t>.</a:t>
            </a:r>
            <a:endParaRPr lang="en-US" sz="3200" dirty="0">
              <a:latin typeface="Times New Roman" panose="02020603050405020304" pitchFamily="18" charset="0"/>
              <a:ea typeface="Times New Roman" panose="02020603050405020304" pitchFamily="18" charset="0"/>
              <a:cs typeface="RotisSerif-Bold"/>
            </a:endParaRPr>
          </a:p>
          <a:p>
            <a:pPr marL="0" indent="0">
              <a:buNone/>
            </a:pPr>
            <a:endParaRPr lang="en-US" dirty="0"/>
          </a:p>
        </p:txBody>
      </p:sp>
    </p:spTree>
    <p:extLst>
      <p:ext uri="{BB962C8B-B14F-4D97-AF65-F5344CB8AC3E}">
        <p14:creationId xmlns:p14="http://schemas.microsoft.com/office/powerpoint/2010/main" val="20057604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CEE116-3A9D-423F-8C98-A3D9342D6FAE}"/>
              </a:ext>
            </a:extLst>
          </p:cNvPr>
          <p:cNvSpPr>
            <a:spLocks noGrp="1"/>
          </p:cNvSpPr>
          <p:nvPr>
            <p:ph idx="1"/>
          </p:nvPr>
        </p:nvSpPr>
        <p:spPr>
          <a:xfrm>
            <a:off x="336884" y="336884"/>
            <a:ext cx="11855116" cy="6384758"/>
          </a:xfrm>
        </p:spPr>
        <p:txBody>
          <a:bodyPr>
            <a:normAutofit fontScale="77500" lnSpcReduction="20000"/>
          </a:bodyPr>
          <a:lstStyle/>
          <a:p>
            <a:pPr marL="0" indent="0">
              <a:buNone/>
            </a:pPr>
            <a:r>
              <a:rPr lang="en-US" b="1" dirty="0"/>
              <a:t>Global Viewpoints – Sports and pastimes </a:t>
            </a:r>
          </a:p>
          <a:p>
            <a:pPr marL="0" indent="0">
              <a:buNone/>
            </a:pPr>
            <a:r>
              <a:rPr lang="en-US" dirty="0"/>
              <a:t>Dan: One of my favorite pastimes is to go to the gym. I like to go to the gym about three or four times a week. </a:t>
            </a:r>
          </a:p>
          <a:p>
            <a:pPr marL="0" indent="0">
              <a:buNone/>
            </a:pPr>
            <a:r>
              <a:rPr lang="en-US" dirty="0" err="1"/>
              <a:t>Dayanne</a:t>
            </a:r>
            <a:r>
              <a:rPr lang="en-US" dirty="0"/>
              <a:t>: In my free time, I enjoy hanging out with some friends and going to the movies. I go to the movies at least once a month. </a:t>
            </a:r>
          </a:p>
          <a:p>
            <a:pPr marL="0" indent="0">
              <a:buNone/>
            </a:pPr>
            <a:r>
              <a:rPr lang="en-US" dirty="0"/>
              <a:t>Jonathan: My favorite pastime is playing drums, because it helps clear my mind and I try to play as often as I can. </a:t>
            </a:r>
          </a:p>
          <a:p>
            <a:pPr marL="0" indent="0">
              <a:buNone/>
            </a:pPr>
            <a:r>
              <a:rPr lang="en-US" dirty="0"/>
              <a:t>Miyuki: One of my favorite pastimes is going to a coffee shop to hang out with friends. And some of my roommates like to run or go to the gym. </a:t>
            </a:r>
          </a:p>
          <a:p>
            <a:pPr marL="0" indent="0">
              <a:buNone/>
            </a:pPr>
            <a:r>
              <a:rPr lang="en-US" dirty="0"/>
              <a:t>Daniel: I like snowboarding a lot. I go snowboarding every two weeks. Except on vacation, I go snowboarding every day. </a:t>
            </a:r>
          </a:p>
          <a:p>
            <a:pPr marL="0" indent="0">
              <a:buNone/>
            </a:pPr>
            <a:r>
              <a:rPr lang="en-US" dirty="0"/>
              <a:t>Agnes: My favorite pastime is swimming. I go to the pool twice a week with a friend of mine. And I just like the water, so for me, it’s the best sport to do. </a:t>
            </a:r>
          </a:p>
          <a:p>
            <a:pPr marL="0" indent="0">
              <a:buNone/>
            </a:pPr>
            <a:r>
              <a:rPr lang="en-US" dirty="0"/>
              <a:t>Alyssa: I like to play the piano. I like to go see concerts. And when it’s nice outside, I like to go hiking. </a:t>
            </a:r>
          </a:p>
          <a:p>
            <a:pPr marL="0" indent="0">
              <a:buNone/>
            </a:pPr>
            <a:r>
              <a:rPr lang="en-US" dirty="0"/>
              <a:t>Woo Sung: I like to play basketball, tennis, and football. I play basketball twice a week. I play tennis three times a month and football once a month. </a:t>
            </a:r>
          </a:p>
          <a:p>
            <a:pPr marL="0" indent="0">
              <a:buNone/>
            </a:pPr>
            <a:r>
              <a:rPr lang="en-US" dirty="0"/>
              <a:t>Gian: I love to play basketball. I’m very competitive and very hardworking. When I play, I play really strong defense. </a:t>
            </a:r>
          </a:p>
          <a:p>
            <a:pPr marL="0" indent="0">
              <a:buNone/>
            </a:pPr>
            <a:r>
              <a:rPr lang="en-US" dirty="0"/>
              <a:t>Jennifer: I don’t really like team sports. I prefer individual activities. I’m very independent.</a:t>
            </a:r>
          </a:p>
          <a:p>
            <a:endParaRPr lang="en-US" dirty="0"/>
          </a:p>
        </p:txBody>
      </p:sp>
    </p:spTree>
    <p:extLst>
      <p:ext uri="{BB962C8B-B14F-4D97-AF65-F5344CB8AC3E}">
        <p14:creationId xmlns:p14="http://schemas.microsoft.com/office/powerpoint/2010/main" val="30452064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BE6C2-7E68-48C9-BBEE-F5550A6366CA}"/>
              </a:ext>
            </a:extLst>
          </p:cNvPr>
          <p:cNvSpPr>
            <a:spLocks noGrp="1"/>
          </p:cNvSpPr>
          <p:nvPr>
            <p:ph type="title"/>
          </p:nvPr>
        </p:nvSpPr>
        <p:spPr/>
        <p:txBody>
          <a:bodyPr/>
          <a:lstStyle/>
          <a:p>
            <a:pPr algn="ctr"/>
            <a:r>
              <a:rPr lang="en-US" dirty="0"/>
              <a:t>Video: Good Morning World</a:t>
            </a:r>
          </a:p>
        </p:txBody>
      </p:sp>
      <p:sp>
        <p:nvSpPr>
          <p:cNvPr id="3" name="Content Placeholder 2">
            <a:extLst>
              <a:ext uri="{FF2B5EF4-FFF2-40B4-BE49-F238E27FC236}">
                <a16:creationId xmlns:a16="http://schemas.microsoft.com/office/drawing/2014/main" id="{5BB95F02-94C0-44AF-95F9-9C48510A7DB2}"/>
              </a:ext>
            </a:extLst>
          </p:cNvPr>
          <p:cNvSpPr>
            <a:spLocks noGrp="1"/>
          </p:cNvSpPr>
          <p:nvPr>
            <p:ph idx="1"/>
          </p:nvPr>
        </p:nvSpPr>
        <p:spPr/>
        <p:txBody>
          <a:bodyPr>
            <a:normAutofit fontScale="92500" lnSpcReduction="20000"/>
          </a:bodyPr>
          <a:lstStyle/>
          <a:p>
            <a:pPr marL="0" indent="0">
              <a:buNone/>
            </a:pPr>
            <a:r>
              <a:rPr lang="en-US" b="1" dirty="0"/>
              <a:t>Good Morning World – In to win</a:t>
            </a:r>
            <a:endParaRPr lang="en-US" dirty="0"/>
          </a:p>
          <a:p>
            <a:pPr marL="0" indent="0">
              <a:buNone/>
            </a:pPr>
            <a:r>
              <a:rPr lang="en-US" b="1" dirty="0"/>
              <a:t>2. </a:t>
            </a:r>
            <a:r>
              <a:rPr lang="en-US" dirty="0"/>
              <a:t>Kim: “I don’t like to lose, but I’m not </a:t>
            </a:r>
            <a:r>
              <a:rPr lang="en-US" u="sng" dirty="0"/>
              <a:t>competitive / impulsive.</a:t>
            </a:r>
            <a:r>
              <a:rPr lang="en-US" dirty="0"/>
              <a:t>”</a:t>
            </a:r>
          </a:p>
          <a:p>
            <a:pPr marL="0" indent="0">
              <a:buNone/>
            </a:pPr>
            <a:r>
              <a:rPr lang="en-US" b="1" dirty="0"/>
              <a:t>3. </a:t>
            </a:r>
            <a:r>
              <a:rPr lang="en-US" dirty="0"/>
              <a:t>Jay: “How often do you and your sis1ter pl</a:t>
            </a:r>
            <a:r>
              <a:rPr lang="en-US" u="sng" dirty="0"/>
              <a:t>ay basketball / tennis?</a:t>
            </a:r>
            <a:r>
              <a:rPr lang="en-US" dirty="0"/>
              <a:t>”</a:t>
            </a:r>
          </a:p>
          <a:p>
            <a:pPr marL="0" indent="0">
              <a:buNone/>
            </a:pPr>
            <a:r>
              <a:rPr lang="en-US" b="1" dirty="0"/>
              <a:t>4. </a:t>
            </a:r>
            <a:r>
              <a:rPr lang="en-US" dirty="0"/>
              <a:t>Kim: “We play </a:t>
            </a:r>
            <a:r>
              <a:rPr lang="en-US" u="sng" dirty="0"/>
              <a:t>every / every other</a:t>
            </a:r>
            <a:r>
              <a:rPr lang="en-US" dirty="0"/>
              <a:t> Sunday.”</a:t>
            </a:r>
          </a:p>
          <a:p>
            <a:pPr marL="0" indent="0">
              <a:buNone/>
            </a:pPr>
            <a:r>
              <a:rPr lang="en-US" b="1" dirty="0"/>
              <a:t>5. </a:t>
            </a:r>
            <a:r>
              <a:rPr lang="en-US" dirty="0"/>
              <a:t>Kim: “And </a:t>
            </a:r>
            <a:r>
              <a:rPr lang="en-US" u="sng" dirty="0"/>
              <a:t>once a week / once in a while</a:t>
            </a:r>
            <a:r>
              <a:rPr lang="en-US" dirty="0"/>
              <a:t> we do judo.”</a:t>
            </a:r>
          </a:p>
          <a:p>
            <a:pPr marL="0" indent="0">
              <a:buNone/>
            </a:pPr>
            <a:r>
              <a:rPr lang="en-US" b="1" dirty="0"/>
              <a:t>6. </a:t>
            </a:r>
            <a:r>
              <a:rPr lang="en-US" dirty="0"/>
              <a:t>Jay: “Judo? Well that is </a:t>
            </a:r>
            <a:r>
              <a:rPr lang="en-US" u="sng" dirty="0"/>
              <a:t>creative / ambitious!</a:t>
            </a:r>
            <a:r>
              <a:rPr lang="en-US" dirty="0"/>
              <a:t>”</a:t>
            </a:r>
          </a:p>
          <a:p>
            <a:pPr marL="0" indent="0">
              <a:buNone/>
            </a:pPr>
            <a:r>
              <a:rPr lang="en-US" b="1" dirty="0"/>
              <a:t>7. </a:t>
            </a:r>
            <a:r>
              <a:rPr lang="en-US" dirty="0"/>
              <a:t>Kim: “Sadie and </a:t>
            </a:r>
            <a:r>
              <a:rPr lang="en-US" u="sng" dirty="0"/>
              <a:t>I love / like to play </a:t>
            </a:r>
            <a:r>
              <a:rPr lang="en-US" dirty="0"/>
              <a:t>sports.”</a:t>
            </a:r>
          </a:p>
          <a:p>
            <a:pPr marL="0" indent="0">
              <a:buNone/>
            </a:pPr>
            <a:r>
              <a:rPr lang="en-US" b="1" dirty="0"/>
              <a:t>8. </a:t>
            </a:r>
            <a:r>
              <a:rPr lang="en-US" dirty="0"/>
              <a:t>Jay: “I know! You can go</a:t>
            </a:r>
            <a:r>
              <a:rPr lang="en-US" u="sng" dirty="0"/>
              <a:t> skiing / camping!</a:t>
            </a:r>
            <a:r>
              <a:rPr lang="en-US" dirty="0"/>
              <a:t>”</a:t>
            </a:r>
          </a:p>
          <a:p>
            <a:pPr marL="0" indent="0">
              <a:buNone/>
            </a:pPr>
            <a:r>
              <a:rPr lang="en-US" b="1" dirty="0"/>
              <a:t>9. </a:t>
            </a:r>
            <a:r>
              <a:rPr lang="en-US" dirty="0"/>
              <a:t>Jay: “but one thing I </a:t>
            </a:r>
            <a:r>
              <a:rPr lang="en-US" u="sng" dirty="0"/>
              <a:t>like / hate to do</a:t>
            </a:r>
            <a:r>
              <a:rPr lang="en-US" dirty="0"/>
              <a:t> is go bowling.”</a:t>
            </a:r>
          </a:p>
          <a:p>
            <a:pPr marL="0" indent="0">
              <a:buNone/>
            </a:pPr>
            <a:r>
              <a:rPr lang="en-US" b="1" dirty="0"/>
              <a:t>10. </a:t>
            </a:r>
            <a:r>
              <a:rPr lang="en-US" dirty="0"/>
              <a:t>Kim: “Bowling. S</a:t>
            </a:r>
            <a:r>
              <a:rPr lang="en-US" u="sng" dirty="0"/>
              <a:t>ure, I’d love to! / Sorry, I can’t.”</a:t>
            </a:r>
            <a:endParaRPr lang="en-US" dirty="0"/>
          </a:p>
          <a:p>
            <a:endParaRPr lang="en-US" dirty="0"/>
          </a:p>
        </p:txBody>
      </p:sp>
    </p:spTree>
    <p:extLst>
      <p:ext uri="{BB962C8B-B14F-4D97-AF65-F5344CB8AC3E}">
        <p14:creationId xmlns:p14="http://schemas.microsoft.com/office/powerpoint/2010/main" val="2753457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BC980-834F-4151-B4FB-230D8E77C513}"/>
              </a:ext>
            </a:extLst>
          </p:cNvPr>
          <p:cNvSpPr>
            <a:spLocks noGrp="1"/>
          </p:cNvSpPr>
          <p:nvPr>
            <p:ph type="title"/>
          </p:nvPr>
        </p:nvSpPr>
        <p:spPr/>
        <p:txBody>
          <a:bodyPr/>
          <a:lstStyle/>
          <a:p>
            <a:pPr algn="ctr"/>
            <a:r>
              <a:rPr lang="en-US" dirty="0"/>
              <a:t>Unit 8 Vocabulary and Expressions</a:t>
            </a:r>
          </a:p>
        </p:txBody>
      </p:sp>
      <p:sp>
        <p:nvSpPr>
          <p:cNvPr id="3" name="Content Placeholder 2">
            <a:extLst>
              <a:ext uri="{FF2B5EF4-FFF2-40B4-BE49-F238E27FC236}">
                <a16:creationId xmlns:a16="http://schemas.microsoft.com/office/drawing/2014/main" id="{D0201835-BEA7-47F2-916A-1B4D6DE9B9D2}"/>
              </a:ext>
            </a:extLst>
          </p:cNvPr>
          <p:cNvSpPr>
            <a:spLocks noGrp="1"/>
          </p:cNvSpPr>
          <p:nvPr>
            <p:ph idx="1"/>
          </p:nvPr>
        </p:nvSpPr>
        <p:spPr>
          <a:xfrm>
            <a:off x="352925" y="1825625"/>
            <a:ext cx="11325727" cy="4351338"/>
          </a:xfrm>
        </p:spPr>
        <p:txBody>
          <a:bodyPr>
            <a:normAutofit/>
          </a:bodyPr>
          <a:lstStyle/>
          <a:p>
            <a:pPr marL="0" indent="0">
              <a:buNone/>
            </a:pPr>
            <a:r>
              <a:rPr lang="en-US" dirty="0"/>
              <a:t>Page 111: (play/go/do +sports and activities)</a:t>
            </a:r>
          </a:p>
          <a:p>
            <a:pPr marL="0" indent="0">
              <a:buNone/>
            </a:pPr>
            <a:br>
              <a:rPr lang="en-US" dirty="0"/>
            </a:br>
            <a:r>
              <a:rPr lang="en-US" dirty="0"/>
              <a:t>Page 116-117: organized, ambitious, careful, selfish, reserved, messy, laid-back, careless, generous, talkative, competitive, impulsive, creative, private, patient, impatient</a:t>
            </a:r>
          </a:p>
        </p:txBody>
      </p:sp>
    </p:spTree>
    <p:extLst>
      <p:ext uri="{BB962C8B-B14F-4D97-AF65-F5344CB8AC3E}">
        <p14:creationId xmlns:p14="http://schemas.microsoft.com/office/powerpoint/2010/main" val="13888976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BE6C2-7E68-48C9-BBEE-F5550A6366CA}"/>
              </a:ext>
            </a:extLst>
          </p:cNvPr>
          <p:cNvSpPr>
            <a:spLocks noGrp="1"/>
          </p:cNvSpPr>
          <p:nvPr>
            <p:ph type="title"/>
          </p:nvPr>
        </p:nvSpPr>
        <p:spPr/>
        <p:txBody>
          <a:bodyPr/>
          <a:lstStyle/>
          <a:p>
            <a:pPr algn="ctr"/>
            <a:r>
              <a:rPr lang="en-US" dirty="0"/>
              <a:t>Video: Good Morning World</a:t>
            </a:r>
          </a:p>
        </p:txBody>
      </p:sp>
      <p:sp>
        <p:nvSpPr>
          <p:cNvPr id="3" name="Content Placeholder 2">
            <a:extLst>
              <a:ext uri="{FF2B5EF4-FFF2-40B4-BE49-F238E27FC236}">
                <a16:creationId xmlns:a16="http://schemas.microsoft.com/office/drawing/2014/main" id="{5BB95F02-94C0-44AF-95F9-9C48510A7DB2}"/>
              </a:ext>
            </a:extLst>
          </p:cNvPr>
          <p:cNvSpPr>
            <a:spLocks noGrp="1"/>
          </p:cNvSpPr>
          <p:nvPr>
            <p:ph idx="1"/>
          </p:nvPr>
        </p:nvSpPr>
        <p:spPr/>
        <p:txBody>
          <a:bodyPr>
            <a:normAutofit fontScale="92500" lnSpcReduction="20000"/>
          </a:bodyPr>
          <a:lstStyle/>
          <a:p>
            <a:pPr marL="0" indent="0">
              <a:buNone/>
            </a:pPr>
            <a:r>
              <a:rPr lang="en-US" b="1" dirty="0"/>
              <a:t>Good Morning World – In to win</a:t>
            </a:r>
            <a:endParaRPr lang="en-US" dirty="0"/>
          </a:p>
          <a:p>
            <a:pPr marL="0" indent="0">
              <a:buNone/>
            </a:pPr>
            <a:r>
              <a:rPr lang="en-US" b="1" dirty="0"/>
              <a:t>2. </a:t>
            </a:r>
            <a:r>
              <a:rPr lang="en-US" dirty="0"/>
              <a:t>Kim: “I don’t like to lose, but I’m not </a:t>
            </a:r>
            <a:r>
              <a:rPr lang="en-US" b="1" u="sng" dirty="0"/>
              <a:t>competitive</a:t>
            </a:r>
            <a:r>
              <a:rPr lang="en-US" u="sng" dirty="0"/>
              <a:t> / impulsive.</a:t>
            </a:r>
            <a:r>
              <a:rPr lang="en-US" dirty="0"/>
              <a:t>”</a:t>
            </a:r>
          </a:p>
          <a:p>
            <a:pPr marL="0" indent="0">
              <a:buNone/>
            </a:pPr>
            <a:r>
              <a:rPr lang="en-US" b="1" dirty="0"/>
              <a:t>3. </a:t>
            </a:r>
            <a:r>
              <a:rPr lang="en-US" dirty="0"/>
              <a:t>Jay: “How often do you and your sis1ter pl</a:t>
            </a:r>
            <a:r>
              <a:rPr lang="en-US" u="sng" dirty="0"/>
              <a:t>ay basketball / </a:t>
            </a:r>
            <a:r>
              <a:rPr lang="en-US" b="1" u="sng" dirty="0"/>
              <a:t>tennis</a:t>
            </a:r>
            <a:r>
              <a:rPr lang="en-US" u="sng" dirty="0"/>
              <a:t>?</a:t>
            </a:r>
            <a:r>
              <a:rPr lang="en-US" dirty="0"/>
              <a:t>”</a:t>
            </a:r>
          </a:p>
          <a:p>
            <a:pPr marL="0" indent="0">
              <a:buNone/>
            </a:pPr>
            <a:r>
              <a:rPr lang="en-US" b="1" dirty="0"/>
              <a:t>4. </a:t>
            </a:r>
            <a:r>
              <a:rPr lang="en-US" dirty="0"/>
              <a:t>Kim: “We play </a:t>
            </a:r>
            <a:r>
              <a:rPr lang="en-US" b="1" u="sng" dirty="0"/>
              <a:t>every</a:t>
            </a:r>
            <a:r>
              <a:rPr lang="en-US" u="sng" dirty="0"/>
              <a:t> / every other</a:t>
            </a:r>
            <a:r>
              <a:rPr lang="en-US" dirty="0"/>
              <a:t> Sunday.”</a:t>
            </a:r>
          </a:p>
          <a:p>
            <a:pPr marL="0" indent="0">
              <a:buNone/>
            </a:pPr>
            <a:r>
              <a:rPr lang="en-US" b="1" dirty="0"/>
              <a:t>5. </a:t>
            </a:r>
            <a:r>
              <a:rPr lang="en-US" dirty="0"/>
              <a:t>Kim: “And </a:t>
            </a:r>
            <a:r>
              <a:rPr lang="en-US" u="sng" dirty="0"/>
              <a:t>once a week / </a:t>
            </a:r>
            <a:r>
              <a:rPr lang="en-US" b="1" u="sng" dirty="0"/>
              <a:t>once in a while</a:t>
            </a:r>
            <a:r>
              <a:rPr lang="en-US" b="1" dirty="0"/>
              <a:t> </a:t>
            </a:r>
            <a:r>
              <a:rPr lang="en-US" dirty="0"/>
              <a:t>we do judo.”</a:t>
            </a:r>
          </a:p>
          <a:p>
            <a:pPr marL="0" indent="0">
              <a:buNone/>
            </a:pPr>
            <a:r>
              <a:rPr lang="en-US" b="1" dirty="0"/>
              <a:t>6. </a:t>
            </a:r>
            <a:r>
              <a:rPr lang="en-US" dirty="0"/>
              <a:t>Jay: “Judo? Well that is </a:t>
            </a:r>
            <a:r>
              <a:rPr lang="en-US" u="sng" dirty="0"/>
              <a:t>creative / </a:t>
            </a:r>
            <a:r>
              <a:rPr lang="en-US" b="1" u="sng" dirty="0"/>
              <a:t>ambitious</a:t>
            </a:r>
            <a:r>
              <a:rPr lang="en-US" u="sng" dirty="0"/>
              <a:t>!</a:t>
            </a:r>
            <a:r>
              <a:rPr lang="en-US" dirty="0"/>
              <a:t>”</a:t>
            </a:r>
          </a:p>
          <a:p>
            <a:pPr marL="0" indent="0">
              <a:buNone/>
            </a:pPr>
            <a:r>
              <a:rPr lang="en-US" b="1" dirty="0"/>
              <a:t>7. </a:t>
            </a:r>
            <a:r>
              <a:rPr lang="en-US" dirty="0"/>
              <a:t>Kim: “Sadie and </a:t>
            </a:r>
            <a:r>
              <a:rPr lang="en-US" u="sng" dirty="0"/>
              <a:t>I </a:t>
            </a:r>
            <a:r>
              <a:rPr lang="en-US" b="1" u="sng" dirty="0"/>
              <a:t>love / </a:t>
            </a:r>
            <a:r>
              <a:rPr lang="en-US" u="sng" dirty="0"/>
              <a:t>like to play </a:t>
            </a:r>
            <a:r>
              <a:rPr lang="en-US" dirty="0"/>
              <a:t>sports.”</a:t>
            </a:r>
          </a:p>
          <a:p>
            <a:pPr marL="0" indent="0">
              <a:buNone/>
            </a:pPr>
            <a:r>
              <a:rPr lang="en-US" b="1" dirty="0"/>
              <a:t>8. </a:t>
            </a:r>
            <a:r>
              <a:rPr lang="en-US" dirty="0"/>
              <a:t>Jay: “I know! You can go</a:t>
            </a:r>
            <a:r>
              <a:rPr lang="en-US" u="sng" dirty="0"/>
              <a:t> skiing / </a:t>
            </a:r>
            <a:r>
              <a:rPr lang="en-US" b="1" u="sng" dirty="0"/>
              <a:t>camping</a:t>
            </a:r>
            <a:r>
              <a:rPr lang="en-US" u="sng" dirty="0"/>
              <a:t>!</a:t>
            </a:r>
            <a:r>
              <a:rPr lang="en-US" dirty="0"/>
              <a:t>”</a:t>
            </a:r>
          </a:p>
          <a:p>
            <a:pPr marL="0" indent="0">
              <a:buNone/>
            </a:pPr>
            <a:r>
              <a:rPr lang="en-US" b="1" dirty="0"/>
              <a:t>9. </a:t>
            </a:r>
            <a:r>
              <a:rPr lang="en-US" dirty="0"/>
              <a:t>Jay: “but one thing I </a:t>
            </a:r>
            <a:r>
              <a:rPr lang="en-US" b="1" u="sng" dirty="0"/>
              <a:t>like </a:t>
            </a:r>
            <a:r>
              <a:rPr lang="en-US" u="sng" dirty="0"/>
              <a:t>/ hate to do</a:t>
            </a:r>
            <a:r>
              <a:rPr lang="en-US" dirty="0"/>
              <a:t> is go bowling.”</a:t>
            </a:r>
          </a:p>
          <a:p>
            <a:pPr marL="0" indent="0">
              <a:buNone/>
            </a:pPr>
            <a:r>
              <a:rPr lang="en-US" b="1" dirty="0"/>
              <a:t>10. </a:t>
            </a:r>
            <a:r>
              <a:rPr lang="en-US" dirty="0"/>
              <a:t>Kim: “Bowling. </a:t>
            </a:r>
            <a:r>
              <a:rPr lang="en-US" b="1" dirty="0"/>
              <a:t>S</a:t>
            </a:r>
            <a:r>
              <a:rPr lang="en-US" b="1" u="sng" dirty="0"/>
              <a:t>ure, I’d love to! </a:t>
            </a:r>
            <a:r>
              <a:rPr lang="en-US" u="sng" dirty="0"/>
              <a:t>/ Sorry, I can’t.”</a:t>
            </a:r>
            <a:endParaRPr lang="en-US" dirty="0"/>
          </a:p>
          <a:p>
            <a:endParaRPr lang="en-US" dirty="0"/>
          </a:p>
        </p:txBody>
      </p:sp>
    </p:spTree>
    <p:extLst>
      <p:ext uri="{BB962C8B-B14F-4D97-AF65-F5344CB8AC3E}">
        <p14:creationId xmlns:p14="http://schemas.microsoft.com/office/powerpoint/2010/main" val="6857712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6F077A-5131-47B8-A7E4-C5D221957A63}"/>
              </a:ext>
            </a:extLst>
          </p:cNvPr>
          <p:cNvGraphicFramePr>
            <a:graphicFrameLocks noGrp="1"/>
          </p:cNvGraphicFramePr>
          <p:nvPr>
            <p:ph idx="1"/>
            <p:extLst>
              <p:ext uri="{D42A27DB-BD31-4B8C-83A1-F6EECF244321}">
                <p14:modId xmlns:p14="http://schemas.microsoft.com/office/powerpoint/2010/main" val="2350186517"/>
              </p:ext>
            </p:extLst>
          </p:nvPr>
        </p:nvGraphicFramePr>
        <p:xfrm>
          <a:off x="198782" y="238539"/>
          <a:ext cx="11714922" cy="6400800"/>
        </p:xfrm>
        <a:graphic>
          <a:graphicData uri="http://schemas.openxmlformats.org/drawingml/2006/table">
            <a:tbl>
              <a:tblPr firstRow="1" firstCol="1" bandRow="1"/>
              <a:tblGrid>
                <a:gridCol w="5857461">
                  <a:extLst>
                    <a:ext uri="{9D8B030D-6E8A-4147-A177-3AD203B41FA5}">
                      <a16:colId xmlns:a16="http://schemas.microsoft.com/office/drawing/2014/main" val="459458166"/>
                    </a:ext>
                  </a:extLst>
                </a:gridCol>
                <a:gridCol w="5857461">
                  <a:extLst>
                    <a:ext uri="{9D8B030D-6E8A-4147-A177-3AD203B41FA5}">
                      <a16:colId xmlns:a16="http://schemas.microsoft.com/office/drawing/2014/main" val="2789382203"/>
                    </a:ext>
                  </a:extLst>
                </a:gridCol>
              </a:tblGrid>
              <a:tr h="6400800">
                <a:tc>
                  <a:txBody>
                    <a:bodyPr/>
                    <a:lstStyle/>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Jay: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Welcome back! Coming up on Good Morning World, ping pong champion Deng Xi Han joins us to talk about his— </a:t>
                      </a:r>
                      <a:r>
                        <a:rPr lang="en-US" sz="1900" i="1" dirty="0">
                          <a:effectLst/>
                          <a:latin typeface="Times New Roman" panose="02020603050405020304" pitchFamily="18" charset="0"/>
                          <a:ea typeface="Malgun Gothic" panose="020B0503020000020004" pitchFamily="34" charset="-127"/>
                          <a:cs typeface="Times New Roman" panose="02020603050405020304" pitchFamily="18" charset="0"/>
                        </a:rPr>
                        <a:t>(Kim winces)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Kim? Are you OK?</a:t>
                      </a:r>
                    </a:p>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Kim: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Yes, I’m fine. (moves arm to work out stiffness) My arm is kind of sore.</a:t>
                      </a:r>
                    </a:p>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Jay: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From the coffee cup? Come on, Kim. It’s not that heavy.</a:t>
                      </a:r>
                    </a:p>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Kim: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No, not from the coffee cup. I played tennis with my sister Sadie this weekend. She is very competitive.</a:t>
                      </a:r>
                    </a:p>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Jay: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And you’re not?</a:t>
                      </a:r>
                    </a:p>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Kim: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No! I’m not like Sadie at all. Sadie’s messy, and I’m organized. Sadie’s talkative, and I’m reserved. And when it comes to sports, Sadie is competitive, and I’m laid back. </a:t>
                      </a:r>
                      <a:r>
                        <a:rPr lang="en-US" sz="1900" dirty="0">
                          <a:effectLst/>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I don’t like to lose, but I’m not competitive.</a:t>
                      </a:r>
                      <a:endParaRPr lang="en-US" sz="19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Jay: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Really. </a:t>
                      </a:r>
                      <a:r>
                        <a:rPr lang="en-US" sz="1900" dirty="0">
                          <a:effectLst/>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How often do you and your sister play tennis?</a:t>
                      </a:r>
                      <a:endParaRPr lang="en-US" sz="19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Kim: </a:t>
                      </a:r>
                      <a:r>
                        <a:rPr lang="en-US" sz="1900" dirty="0">
                          <a:effectLst/>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We play every Sunday.</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 We also play volleyball all the time. An</a:t>
                      </a:r>
                      <a:r>
                        <a:rPr lang="en-US" sz="1900" dirty="0">
                          <a:effectLst/>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d once in a while we do judo.</a:t>
                      </a:r>
                      <a:endParaRPr lang="en-US" sz="19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Jay: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Judo? Well that is ambitious!</a:t>
                      </a:r>
                    </a:p>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Kim: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Yes. </a:t>
                      </a:r>
                      <a:r>
                        <a:rPr lang="en-US" sz="1900" dirty="0">
                          <a:effectLst/>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Sadie and I love to play sports.</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 I need to be more careful the next time we play.</a:t>
                      </a:r>
                    </a:p>
                  </a:txBody>
                  <a:tcPr marL="63713" marR="63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Jay: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Well sure you do! You don’t want to get hurt again.</a:t>
                      </a:r>
                    </a:p>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Kim: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No, I mean I can’t let her win next time. That Sadie: she’s so creative.</a:t>
                      </a:r>
                    </a:p>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Jay: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Maybe you and Sadie should do something that isn’t about sports. I know! </a:t>
                      </a:r>
                      <a:r>
                        <a:rPr lang="en-US" sz="1900" dirty="0">
                          <a:effectLst/>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You can go camping!</a:t>
                      </a:r>
                      <a:endParaRPr lang="en-US" sz="19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Kim: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Camping? Um, no thanks. How can you win at camping?</a:t>
                      </a:r>
                    </a:p>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Jay: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Well you don’t… Listen, I don’t play a lot of sports, </a:t>
                      </a:r>
                      <a:r>
                        <a:rPr lang="en-US" sz="1900" dirty="0">
                          <a:effectLst/>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but one thing I like to do is go bowling.</a:t>
                      </a:r>
                      <a:endParaRPr lang="en-US" sz="19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In fact, I’m going bowling tonight. Do you want to come? Just you, not Sadie.</a:t>
                      </a:r>
                    </a:p>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Kim: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Hmm. </a:t>
                      </a:r>
                      <a:r>
                        <a:rPr lang="en-US" sz="1900" dirty="0">
                          <a:effectLst/>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Bowling. Sure, I’d love to!</a:t>
                      </a:r>
                      <a:endParaRPr lang="en-US" sz="19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Jay: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Good! You have to be a little bit patient when you’re bowling. So I guess it’s a good thing you’re not competitive.</a:t>
                      </a:r>
                    </a:p>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Kim: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Yes! A good thing. </a:t>
                      </a:r>
                      <a:r>
                        <a:rPr lang="en-US" sz="1900" i="1" dirty="0">
                          <a:effectLst/>
                          <a:latin typeface="Times New Roman" panose="02020603050405020304" pitchFamily="18" charset="0"/>
                          <a:ea typeface="Malgun Gothic" panose="020B0503020000020004" pitchFamily="34" charset="-127"/>
                          <a:cs typeface="Times New Roman" panose="02020603050405020304" pitchFamily="18" charset="0"/>
                        </a:rPr>
                        <a:t>(pause)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What’s your highest score? Did you ever bowl a perfect game?</a:t>
                      </a:r>
                    </a:p>
                    <a:p>
                      <a:pPr marL="0" marR="0" algn="l">
                        <a:lnSpc>
                          <a:spcPct val="107000"/>
                        </a:lnSpc>
                        <a:spcBef>
                          <a:spcPts val="0"/>
                        </a:spcBef>
                        <a:spcAft>
                          <a:spcPts val="0"/>
                        </a:spcAft>
                      </a:pP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I did once. It was against Sadie. She was so mad at me. And then…</a:t>
                      </a:r>
                    </a:p>
                    <a:p>
                      <a:pPr marL="0" marR="0" algn="l">
                        <a:lnSpc>
                          <a:spcPct val="107000"/>
                        </a:lnSpc>
                        <a:spcBef>
                          <a:spcPts val="0"/>
                        </a:spcBef>
                        <a:spcAft>
                          <a:spcPts val="0"/>
                        </a:spcAft>
                      </a:pP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Jay: </a:t>
                      </a:r>
                      <a:r>
                        <a:rPr lang="en-US" sz="1900" dirty="0">
                          <a:effectLst/>
                          <a:latin typeface="Times New Roman" panose="02020603050405020304" pitchFamily="18" charset="0"/>
                          <a:ea typeface="Malgun Gothic" panose="020B0503020000020004" pitchFamily="34" charset="-127"/>
                          <a:cs typeface="Times New Roman" panose="02020603050405020304" pitchFamily="18" charset="0"/>
                        </a:rPr>
                        <a:t>We’ll be right back.</a:t>
                      </a:r>
                      <a:r>
                        <a:rPr lang="en-US" sz="1900" b="1" dirty="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9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3713" marR="63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404589"/>
                  </a:ext>
                </a:extLst>
              </a:tr>
            </a:tbl>
          </a:graphicData>
        </a:graphic>
      </p:graphicFrame>
    </p:spTree>
    <p:extLst>
      <p:ext uri="{BB962C8B-B14F-4D97-AF65-F5344CB8AC3E}">
        <p14:creationId xmlns:p14="http://schemas.microsoft.com/office/powerpoint/2010/main" val="16661712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76657-FAF4-4C8D-919A-7DDD788E2DB0}"/>
              </a:ext>
            </a:extLst>
          </p:cNvPr>
          <p:cNvSpPr>
            <a:spLocks noGrp="1"/>
          </p:cNvSpPr>
          <p:nvPr>
            <p:ph type="title"/>
          </p:nvPr>
        </p:nvSpPr>
        <p:spPr/>
        <p:txBody>
          <a:bodyPr/>
          <a:lstStyle/>
          <a:p>
            <a:pPr algn="ctr"/>
            <a:r>
              <a:rPr lang="en-US" dirty="0"/>
              <a:t>Task 7 (Choose 1) </a:t>
            </a:r>
          </a:p>
        </p:txBody>
      </p:sp>
      <p:sp>
        <p:nvSpPr>
          <p:cNvPr id="3" name="Content Placeholder 2">
            <a:extLst>
              <a:ext uri="{FF2B5EF4-FFF2-40B4-BE49-F238E27FC236}">
                <a16:creationId xmlns:a16="http://schemas.microsoft.com/office/drawing/2014/main" id="{71E236C6-1308-4443-85C9-B68E2C81EBE7}"/>
              </a:ext>
            </a:extLst>
          </p:cNvPr>
          <p:cNvSpPr>
            <a:spLocks noGrp="1"/>
          </p:cNvSpPr>
          <p:nvPr>
            <p:ph idx="1"/>
          </p:nvPr>
        </p:nvSpPr>
        <p:spPr>
          <a:xfrm>
            <a:off x="320841" y="1825625"/>
            <a:ext cx="11438021" cy="4351338"/>
          </a:xfrm>
        </p:spPr>
        <p:txBody>
          <a:bodyPr>
            <a:normAutofit/>
          </a:bodyPr>
          <a:lstStyle/>
          <a:p>
            <a:r>
              <a:rPr lang="en-US" sz="3600" dirty="0"/>
              <a:t>What is your favorite pastime? Why? How often do you do them? </a:t>
            </a:r>
          </a:p>
          <a:p>
            <a:r>
              <a:rPr lang="en-US" sz="3600" dirty="0"/>
              <a:t>What other pastimes do you have?  How often do you do them? </a:t>
            </a:r>
          </a:p>
          <a:p>
            <a:pPr marL="0" indent="0">
              <a:buNone/>
            </a:pPr>
            <a:endParaRPr lang="en-US" dirty="0"/>
          </a:p>
        </p:txBody>
      </p:sp>
    </p:spTree>
    <p:extLst>
      <p:ext uri="{BB962C8B-B14F-4D97-AF65-F5344CB8AC3E}">
        <p14:creationId xmlns:p14="http://schemas.microsoft.com/office/powerpoint/2010/main" val="2559806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286C9-92BC-470E-8830-7774448B0B91}"/>
              </a:ext>
            </a:extLst>
          </p:cNvPr>
          <p:cNvSpPr>
            <a:spLocks noGrp="1"/>
          </p:cNvSpPr>
          <p:nvPr>
            <p:ph type="ctrTitle"/>
          </p:nvPr>
        </p:nvSpPr>
        <p:spPr/>
        <p:txBody>
          <a:bodyPr/>
          <a:lstStyle/>
          <a:p>
            <a:r>
              <a:rPr lang="en-US" dirty="0"/>
              <a:t>Writing</a:t>
            </a:r>
          </a:p>
        </p:txBody>
      </p:sp>
      <p:sp>
        <p:nvSpPr>
          <p:cNvPr id="3" name="Subtitle 2">
            <a:extLst>
              <a:ext uri="{FF2B5EF4-FFF2-40B4-BE49-F238E27FC236}">
                <a16:creationId xmlns:a16="http://schemas.microsoft.com/office/drawing/2014/main" id="{B84189E0-7A37-4033-8FAB-F910F2CC016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013618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79D42-4F8C-4975-953C-A117AA7E73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52F46F-E5A1-41E3-B8DD-7911DFCA5AAD}"/>
              </a:ext>
            </a:extLst>
          </p:cNvPr>
          <p:cNvSpPr>
            <a:spLocks noGrp="1"/>
          </p:cNvSpPr>
          <p:nvPr>
            <p:ph idx="1"/>
          </p:nvPr>
        </p:nvSpPr>
        <p:spPr/>
        <p:txBody>
          <a:bodyPr>
            <a:normAutofit/>
          </a:bodyPr>
          <a:lstStyle/>
          <a:p>
            <a:pPr marL="0" indent="0" algn="ctr">
              <a:buNone/>
            </a:pPr>
            <a:endParaRPr lang="en-US" sz="4000" dirty="0"/>
          </a:p>
          <a:p>
            <a:pPr marL="0" indent="0" algn="ctr">
              <a:buNone/>
            </a:pPr>
            <a:endParaRPr lang="en-US" sz="4000" dirty="0"/>
          </a:p>
          <a:p>
            <a:pPr marL="0" indent="0" algn="ctr">
              <a:buNone/>
            </a:pPr>
            <a:r>
              <a:rPr lang="en-US" sz="4000" dirty="0"/>
              <a:t>Compare and Contrast Paragraphs</a:t>
            </a:r>
          </a:p>
        </p:txBody>
      </p:sp>
    </p:spTree>
    <p:extLst>
      <p:ext uri="{BB962C8B-B14F-4D97-AF65-F5344CB8AC3E}">
        <p14:creationId xmlns:p14="http://schemas.microsoft.com/office/powerpoint/2010/main" val="5692700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1BC58-5577-41E5-A341-71D71EC443D9}"/>
              </a:ext>
            </a:extLst>
          </p:cNvPr>
          <p:cNvSpPr>
            <a:spLocks noGrp="1"/>
          </p:cNvSpPr>
          <p:nvPr>
            <p:ph type="title"/>
          </p:nvPr>
        </p:nvSpPr>
        <p:spPr/>
        <p:txBody>
          <a:bodyPr/>
          <a:lstStyle/>
          <a:p>
            <a:pPr algn="ctr"/>
            <a:r>
              <a:rPr lang="en-US" dirty="0"/>
              <a:t>Compare and Contrast Paragraphs</a:t>
            </a:r>
          </a:p>
        </p:txBody>
      </p:sp>
      <p:sp>
        <p:nvSpPr>
          <p:cNvPr id="3" name="Content Placeholder 2">
            <a:extLst>
              <a:ext uri="{FF2B5EF4-FFF2-40B4-BE49-F238E27FC236}">
                <a16:creationId xmlns:a16="http://schemas.microsoft.com/office/drawing/2014/main" id="{908BD96B-F3CB-41EB-9A75-B064DA7F4437}"/>
              </a:ext>
            </a:extLst>
          </p:cNvPr>
          <p:cNvSpPr>
            <a:spLocks noGrp="1"/>
          </p:cNvSpPr>
          <p:nvPr>
            <p:ph idx="1"/>
          </p:nvPr>
        </p:nvSpPr>
        <p:spPr/>
        <p:txBody>
          <a:bodyPr>
            <a:normAutofit/>
          </a:bodyPr>
          <a:lstStyle/>
          <a:p>
            <a:pPr marL="0" indent="0" algn="ctr">
              <a:buNone/>
            </a:pPr>
            <a:endParaRPr lang="en-US" sz="4000" dirty="0"/>
          </a:p>
          <a:p>
            <a:pPr marL="0" indent="0" algn="ctr">
              <a:buNone/>
            </a:pPr>
            <a:r>
              <a:rPr lang="en-US" sz="4000" dirty="0"/>
              <a:t>When you write a </a:t>
            </a:r>
            <a:r>
              <a:rPr lang="en-US" sz="4000" b="1" u="sng" dirty="0"/>
              <a:t>compare and contras</a:t>
            </a:r>
            <a:r>
              <a:rPr lang="en-US" sz="4000" dirty="0"/>
              <a:t>t paragraph or essay, you write about the </a:t>
            </a:r>
            <a:r>
              <a:rPr lang="en-US" sz="4000" b="1" u="sng" dirty="0"/>
              <a:t>differences and similarities of something</a:t>
            </a:r>
            <a:r>
              <a:rPr lang="en-US" sz="4000" dirty="0"/>
              <a:t>. </a:t>
            </a:r>
            <a:endParaRPr lang="en-US" sz="4400" dirty="0"/>
          </a:p>
        </p:txBody>
      </p:sp>
    </p:spTree>
    <p:extLst>
      <p:ext uri="{BB962C8B-B14F-4D97-AF65-F5344CB8AC3E}">
        <p14:creationId xmlns:p14="http://schemas.microsoft.com/office/powerpoint/2010/main" val="1371310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1BC58-5577-41E5-A341-71D71EC443D9}"/>
              </a:ext>
            </a:extLst>
          </p:cNvPr>
          <p:cNvSpPr>
            <a:spLocks noGrp="1"/>
          </p:cNvSpPr>
          <p:nvPr>
            <p:ph type="title"/>
          </p:nvPr>
        </p:nvSpPr>
        <p:spPr/>
        <p:txBody>
          <a:bodyPr/>
          <a:lstStyle/>
          <a:p>
            <a:pPr algn="ctr"/>
            <a:r>
              <a:rPr lang="en-US" dirty="0"/>
              <a:t>Compare and Contrast Paragraphs</a:t>
            </a:r>
          </a:p>
        </p:txBody>
      </p:sp>
      <p:sp>
        <p:nvSpPr>
          <p:cNvPr id="3" name="Content Placeholder 2">
            <a:extLst>
              <a:ext uri="{FF2B5EF4-FFF2-40B4-BE49-F238E27FC236}">
                <a16:creationId xmlns:a16="http://schemas.microsoft.com/office/drawing/2014/main" id="{908BD96B-F3CB-41EB-9A75-B064DA7F4437}"/>
              </a:ext>
            </a:extLst>
          </p:cNvPr>
          <p:cNvSpPr>
            <a:spLocks noGrp="1"/>
          </p:cNvSpPr>
          <p:nvPr>
            <p:ph idx="1"/>
          </p:nvPr>
        </p:nvSpPr>
        <p:spPr/>
        <p:txBody>
          <a:bodyPr>
            <a:normAutofit/>
          </a:bodyPr>
          <a:lstStyle/>
          <a:p>
            <a:pPr marL="0" indent="0" algn="ctr">
              <a:buNone/>
            </a:pPr>
            <a:r>
              <a:rPr lang="en-US" sz="4400" dirty="0"/>
              <a:t>Two types of organization.</a:t>
            </a:r>
          </a:p>
          <a:p>
            <a:pPr marL="0" indent="0">
              <a:buNone/>
            </a:pPr>
            <a:endParaRPr lang="en-US" sz="4400" dirty="0"/>
          </a:p>
          <a:p>
            <a:pPr marL="742950" indent="-742950">
              <a:buFont typeface="+mj-lt"/>
              <a:buAutoNum type="arabicPeriod"/>
            </a:pPr>
            <a:r>
              <a:rPr lang="en-US" sz="4400" dirty="0"/>
              <a:t>Point by point</a:t>
            </a:r>
          </a:p>
          <a:p>
            <a:pPr marL="742950" indent="-742950">
              <a:buFont typeface="+mj-lt"/>
              <a:buAutoNum type="arabicPeriod"/>
            </a:pPr>
            <a:r>
              <a:rPr lang="en-US" sz="4400" dirty="0"/>
              <a:t>Block</a:t>
            </a:r>
          </a:p>
        </p:txBody>
      </p:sp>
    </p:spTree>
    <p:extLst>
      <p:ext uri="{BB962C8B-B14F-4D97-AF65-F5344CB8AC3E}">
        <p14:creationId xmlns:p14="http://schemas.microsoft.com/office/powerpoint/2010/main" val="20040724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3FD93-72D0-41CE-966D-B1AEF6613B54}"/>
              </a:ext>
            </a:extLst>
          </p:cNvPr>
          <p:cNvSpPr>
            <a:spLocks noGrp="1"/>
          </p:cNvSpPr>
          <p:nvPr>
            <p:ph type="title"/>
          </p:nvPr>
        </p:nvSpPr>
        <p:spPr/>
        <p:txBody>
          <a:bodyPr/>
          <a:lstStyle/>
          <a:p>
            <a:pPr algn="ctr"/>
            <a:r>
              <a:rPr lang="en-US" dirty="0"/>
              <a:t>Point by point</a:t>
            </a:r>
          </a:p>
        </p:txBody>
      </p:sp>
      <p:graphicFrame>
        <p:nvGraphicFramePr>
          <p:cNvPr id="4" name="Content Placeholder 3">
            <a:extLst>
              <a:ext uri="{FF2B5EF4-FFF2-40B4-BE49-F238E27FC236}">
                <a16:creationId xmlns:a16="http://schemas.microsoft.com/office/drawing/2014/main" id="{5BE4D6A9-A50C-46E4-A15A-643C2D9E30DF}"/>
              </a:ext>
            </a:extLst>
          </p:cNvPr>
          <p:cNvGraphicFramePr>
            <a:graphicFrameLocks noGrp="1"/>
          </p:cNvGraphicFramePr>
          <p:nvPr>
            <p:ph idx="1"/>
          </p:nvPr>
        </p:nvGraphicFramePr>
        <p:xfrm>
          <a:off x="288758" y="1812759"/>
          <a:ext cx="11630526" cy="4680116"/>
        </p:xfrm>
        <a:graphic>
          <a:graphicData uri="http://schemas.openxmlformats.org/drawingml/2006/table">
            <a:tbl>
              <a:tblPr firstRow="1" firstCol="1" bandRow="1"/>
              <a:tblGrid>
                <a:gridCol w="5815263">
                  <a:extLst>
                    <a:ext uri="{9D8B030D-6E8A-4147-A177-3AD203B41FA5}">
                      <a16:colId xmlns:a16="http://schemas.microsoft.com/office/drawing/2014/main" val="344342063"/>
                    </a:ext>
                  </a:extLst>
                </a:gridCol>
                <a:gridCol w="5815263">
                  <a:extLst>
                    <a:ext uri="{9D8B030D-6E8A-4147-A177-3AD203B41FA5}">
                      <a16:colId xmlns:a16="http://schemas.microsoft.com/office/drawing/2014/main" val="3450850889"/>
                    </a:ext>
                  </a:extLst>
                </a:gridCol>
              </a:tblGrid>
              <a:tr h="4680116">
                <a:tc>
                  <a:txBody>
                    <a:bodyPr/>
                    <a:lstStyle/>
                    <a:p>
                      <a:pPr marL="0" marR="0" algn="l">
                        <a:lnSpc>
                          <a:spcPct val="107000"/>
                        </a:lnSpc>
                        <a:spcBef>
                          <a:spcPts val="0"/>
                        </a:spcBef>
                        <a:spcAft>
                          <a:spcPts val="0"/>
                        </a:spcAft>
                      </a:pPr>
                      <a:r>
                        <a:rPr lang="en-US" sz="2800" i="1" dirty="0">
                          <a:effectLst/>
                          <a:latin typeface="Times New Roman" panose="02020603050405020304" pitchFamily="18" charset="0"/>
                          <a:ea typeface="Malgun Gothic" panose="020B0503020000020004" pitchFamily="34" charset="-127"/>
                          <a:cs typeface="Times New Roman" panose="02020603050405020304" pitchFamily="18" charset="0"/>
                        </a:rPr>
                        <a:t>Introduction + topic sentence</a:t>
                      </a:r>
                    </a:p>
                    <a:p>
                      <a:pPr marL="0" marR="0" algn="l">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Point 1   Differences and similarities between A and B</a:t>
                      </a:r>
                    </a:p>
                    <a:p>
                      <a:pPr marL="0" marR="0" algn="l">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Point 2   Differences and similarities between A and B</a:t>
                      </a:r>
                    </a:p>
                    <a:p>
                      <a:pPr marL="0" marR="0" algn="l">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Point 3   Differences and similarities between A and B</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Point 4   Differences and similarities between A and B</a:t>
                      </a:r>
                    </a:p>
                    <a:p>
                      <a:pPr marL="0" marR="0" algn="l">
                        <a:lnSpc>
                          <a:spcPct val="107000"/>
                        </a:lnSpc>
                        <a:spcBef>
                          <a:spcPts val="0"/>
                        </a:spcBef>
                        <a:spcAft>
                          <a:spcPts val="0"/>
                        </a:spcAft>
                      </a:pPr>
                      <a:r>
                        <a:rPr lang="en-US" sz="2800" i="1" dirty="0">
                          <a:effectLst/>
                          <a:latin typeface="Times New Roman" panose="02020603050405020304" pitchFamily="18" charset="0"/>
                          <a:ea typeface="Malgun Gothic" panose="020B0503020000020004" pitchFamily="34" charset="-127"/>
                          <a:cs typeface="Times New Roman" panose="02020603050405020304" pitchFamily="18" charset="0"/>
                        </a:rPr>
                        <a:t>Conclusion + concluding sentence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2800" dirty="0">
                          <a:effectLst/>
                          <a:latin typeface="Times New Roman" panose="02020603050405020304" pitchFamily="18" charset="0"/>
                          <a:ea typeface="Malgun Gothic" panose="020B0503020000020004" pitchFamily="34" charset="-127"/>
                          <a:cs typeface="Times New Roman" panose="02020603050405020304" pitchFamily="18" charset="0"/>
                        </a:rPr>
                        <a:t> </a:t>
                      </a:r>
                    </a:p>
                    <a:p>
                      <a:endParaRPr lang="en-US" sz="28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p>
                      <a:r>
                        <a:rPr lang="en-US" sz="4400" kern="1200" dirty="0">
                          <a:solidFill>
                            <a:schemeClr val="tx1"/>
                          </a:solidFill>
                          <a:effectLst/>
                          <a:latin typeface="+mn-lt"/>
                          <a:ea typeface="+mn-ea"/>
                          <a:cs typeface="+mn-cs"/>
                        </a:rPr>
                        <a:t>A is…, but B is…</a:t>
                      </a:r>
                    </a:p>
                    <a:p>
                      <a:r>
                        <a:rPr lang="en-US" sz="4400" kern="1200" dirty="0">
                          <a:solidFill>
                            <a:schemeClr val="tx1"/>
                          </a:solidFill>
                          <a:effectLst/>
                          <a:latin typeface="+mn-lt"/>
                          <a:ea typeface="+mn-ea"/>
                          <a:cs typeface="+mn-cs"/>
                        </a:rPr>
                        <a:t>A is…, but B is not…</a:t>
                      </a:r>
                    </a:p>
                    <a:p>
                      <a:r>
                        <a:rPr lang="en-US" sz="4400" kern="1200" dirty="0">
                          <a:solidFill>
                            <a:schemeClr val="tx1"/>
                          </a:solidFill>
                          <a:effectLst/>
                          <a:latin typeface="+mn-lt"/>
                          <a:ea typeface="+mn-ea"/>
                          <a:cs typeface="+mn-cs"/>
                        </a:rPr>
                        <a:t>A is..., and so is B…</a:t>
                      </a:r>
                      <a:endParaRPr lang="en-US" sz="4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endParaRPr lang="en-US" sz="28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3733284"/>
                  </a:ext>
                </a:extLst>
              </a:tr>
            </a:tbl>
          </a:graphicData>
        </a:graphic>
      </p:graphicFrame>
    </p:spTree>
    <p:extLst>
      <p:ext uri="{BB962C8B-B14F-4D97-AF65-F5344CB8AC3E}">
        <p14:creationId xmlns:p14="http://schemas.microsoft.com/office/powerpoint/2010/main" val="811244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31C2D-2112-4EE1-8F57-769942E184D0}"/>
              </a:ext>
            </a:extLst>
          </p:cNvPr>
          <p:cNvSpPr>
            <a:spLocks noGrp="1"/>
          </p:cNvSpPr>
          <p:nvPr>
            <p:ph type="title"/>
          </p:nvPr>
        </p:nvSpPr>
        <p:spPr>
          <a:xfrm>
            <a:off x="838200" y="365126"/>
            <a:ext cx="10515600" cy="420938"/>
          </a:xfrm>
        </p:spPr>
        <p:txBody>
          <a:bodyPr>
            <a:normAutofit fontScale="90000"/>
          </a:bodyPr>
          <a:lstStyle/>
          <a:p>
            <a:pPr algn="ctr"/>
            <a:r>
              <a:rPr lang="en-US" dirty="0"/>
              <a:t>Block </a:t>
            </a:r>
          </a:p>
        </p:txBody>
      </p:sp>
      <p:graphicFrame>
        <p:nvGraphicFramePr>
          <p:cNvPr id="10" name="Table 9">
            <a:extLst>
              <a:ext uri="{FF2B5EF4-FFF2-40B4-BE49-F238E27FC236}">
                <a16:creationId xmlns:a16="http://schemas.microsoft.com/office/drawing/2014/main" id="{DAAC1C43-6A74-4C12-9BF6-C2CDB4A3C152}"/>
              </a:ext>
            </a:extLst>
          </p:cNvPr>
          <p:cNvGraphicFramePr>
            <a:graphicFrameLocks noGrp="1"/>
          </p:cNvGraphicFramePr>
          <p:nvPr/>
        </p:nvGraphicFramePr>
        <p:xfrm>
          <a:off x="444667" y="1101690"/>
          <a:ext cx="11550316" cy="5578793"/>
        </p:xfrm>
        <a:graphic>
          <a:graphicData uri="http://schemas.openxmlformats.org/drawingml/2006/table">
            <a:tbl>
              <a:tblPr firstRow="1" firstCol="1" bandRow="1"/>
              <a:tblGrid>
                <a:gridCol w="5775158">
                  <a:extLst>
                    <a:ext uri="{9D8B030D-6E8A-4147-A177-3AD203B41FA5}">
                      <a16:colId xmlns:a16="http://schemas.microsoft.com/office/drawing/2014/main" val="64436186"/>
                    </a:ext>
                  </a:extLst>
                </a:gridCol>
                <a:gridCol w="5775158">
                  <a:extLst>
                    <a:ext uri="{9D8B030D-6E8A-4147-A177-3AD203B41FA5}">
                      <a16:colId xmlns:a16="http://schemas.microsoft.com/office/drawing/2014/main" val="3659446646"/>
                    </a:ext>
                  </a:extLst>
                </a:gridCol>
              </a:tblGrid>
              <a:tr h="5533495">
                <a:tc>
                  <a:txBody>
                    <a:bodyPr/>
                    <a:lstStyle/>
                    <a:p>
                      <a:pPr marL="0" marR="0" algn="l">
                        <a:lnSpc>
                          <a:spcPct val="107000"/>
                        </a:lnSpc>
                        <a:spcBef>
                          <a:spcPts val="0"/>
                        </a:spcBef>
                        <a:spcAft>
                          <a:spcPts val="0"/>
                        </a:spcAft>
                      </a:pPr>
                      <a:r>
                        <a:rPr lang="en-US" sz="2800" i="1" dirty="0">
                          <a:effectLst/>
                          <a:latin typeface="Times New Roman" panose="02020603050405020304" pitchFamily="18" charset="0"/>
                          <a:ea typeface="Malgun Gothic" panose="020B0503020000020004" pitchFamily="34" charset="-127"/>
                          <a:cs typeface="Times New Roman" panose="02020603050405020304" pitchFamily="18" charset="0"/>
                        </a:rPr>
                        <a:t>Introduction + topic sentence</a:t>
                      </a:r>
                    </a:p>
                    <a:p>
                      <a:pPr marL="0" marR="0" algn="l">
                        <a:lnSpc>
                          <a:spcPct val="107000"/>
                        </a:lnSpc>
                        <a:spcBef>
                          <a:spcPts val="0"/>
                        </a:spcBef>
                        <a:spcAft>
                          <a:spcPts val="0"/>
                        </a:spcAft>
                      </a:pPr>
                      <a:r>
                        <a:rPr lang="en-US" sz="3600" dirty="0">
                          <a:effectLst/>
                          <a:latin typeface="Times New Roman" panose="02020603050405020304" pitchFamily="18" charset="0"/>
                          <a:ea typeface="Malgun Gothic" panose="020B0503020000020004" pitchFamily="34" charset="-127"/>
                          <a:cs typeface="Times New Roman" panose="02020603050405020304" pitchFamily="18" charset="0"/>
                        </a:rPr>
                        <a:t>Point about A</a:t>
                      </a:r>
                    </a:p>
                    <a:p>
                      <a:pPr marL="0" marR="0" algn="l">
                        <a:lnSpc>
                          <a:spcPct val="107000"/>
                        </a:lnSpc>
                        <a:spcBef>
                          <a:spcPts val="0"/>
                        </a:spcBef>
                        <a:spcAft>
                          <a:spcPts val="0"/>
                        </a:spcAft>
                      </a:pPr>
                      <a:r>
                        <a:rPr lang="en-US" sz="3600" dirty="0">
                          <a:effectLst/>
                          <a:latin typeface="Times New Roman" panose="02020603050405020304" pitchFamily="18" charset="0"/>
                          <a:ea typeface="Malgun Gothic" panose="020B0503020000020004" pitchFamily="34" charset="-127"/>
                          <a:cs typeface="Times New Roman" panose="02020603050405020304" pitchFamily="18" charset="0"/>
                        </a:rPr>
                        <a:t>Point about A</a:t>
                      </a:r>
                    </a:p>
                    <a:p>
                      <a:pPr marL="0" marR="0" algn="l">
                        <a:lnSpc>
                          <a:spcPct val="107000"/>
                        </a:lnSpc>
                        <a:spcBef>
                          <a:spcPts val="0"/>
                        </a:spcBef>
                        <a:spcAft>
                          <a:spcPts val="0"/>
                        </a:spcAft>
                      </a:pPr>
                      <a:r>
                        <a:rPr lang="en-US" sz="3600" dirty="0">
                          <a:effectLst/>
                          <a:latin typeface="Times New Roman" panose="02020603050405020304" pitchFamily="18" charset="0"/>
                          <a:ea typeface="Malgun Gothic" panose="020B0503020000020004" pitchFamily="34" charset="-127"/>
                          <a:cs typeface="Times New Roman" panose="02020603050405020304" pitchFamily="18" charset="0"/>
                        </a:rPr>
                        <a:t>Point about A</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a:effectLst/>
                          <a:latin typeface="Times New Roman" panose="02020603050405020304" pitchFamily="18" charset="0"/>
                          <a:ea typeface="Malgun Gothic" panose="020B0503020000020004" pitchFamily="34" charset="-127"/>
                          <a:cs typeface="Times New Roman" panose="02020603050405020304" pitchFamily="18" charset="0"/>
                        </a:rPr>
                        <a:t>Point about A</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3600" dirty="0">
                          <a:effectLst/>
                          <a:latin typeface="Times New Roman" panose="02020603050405020304" pitchFamily="18" charset="0"/>
                          <a:ea typeface="Malgun Gothic" panose="020B0503020000020004" pitchFamily="34" charset="-127"/>
                          <a:cs typeface="Times New Roman" panose="02020603050405020304" pitchFamily="18" charset="0"/>
                        </a:rPr>
                        <a:t>Point about B</a:t>
                      </a:r>
                    </a:p>
                    <a:p>
                      <a:pPr marL="0" marR="0" algn="l">
                        <a:lnSpc>
                          <a:spcPct val="107000"/>
                        </a:lnSpc>
                        <a:spcBef>
                          <a:spcPts val="0"/>
                        </a:spcBef>
                        <a:spcAft>
                          <a:spcPts val="0"/>
                        </a:spcAft>
                      </a:pPr>
                      <a:r>
                        <a:rPr lang="en-US" sz="3600" dirty="0">
                          <a:effectLst/>
                          <a:latin typeface="Times New Roman" panose="02020603050405020304" pitchFamily="18" charset="0"/>
                          <a:ea typeface="Malgun Gothic" panose="020B0503020000020004" pitchFamily="34" charset="-127"/>
                          <a:cs typeface="Times New Roman" panose="02020603050405020304" pitchFamily="18" charset="0"/>
                        </a:rPr>
                        <a:t>Point about B</a:t>
                      </a:r>
                    </a:p>
                    <a:p>
                      <a:pPr marL="0" marR="0" algn="l">
                        <a:lnSpc>
                          <a:spcPct val="107000"/>
                        </a:lnSpc>
                        <a:spcBef>
                          <a:spcPts val="0"/>
                        </a:spcBef>
                        <a:spcAft>
                          <a:spcPts val="0"/>
                        </a:spcAft>
                      </a:pPr>
                      <a:r>
                        <a:rPr lang="en-US" sz="3600" dirty="0">
                          <a:effectLst/>
                          <a:latin typeface="Times New Roman" panose="02020603050405020304" pitchFamily="18" charset="0"/>
                          <a:ea typeface="Malgun Gothic" panose="020B0503020000020004" pitchFamily="34" charset="-127"/>
                          <a:cs typeface="Times New Roman" panose="02020603050405020304" pitchFamily="18" charset="0"/>
                        </a:rPr>
                        <a:t>Point about B</a:t>
                      </a:r>
                    </a:p>
                    <a:p>
                      <a:pPr marL="0" marR="0" algn="l">
                        <a:lnSpc>
                          <a:spcPct val="107000"/>
                        </a:lnSpc>
                        <a:spcBef>
                          <a:spcPts val="0"/>
                        </a:spcBef>
                        <a:spcAft>
                          <a:spcPts val="0"/>
                        </a:spcAft>
                      </a:pPr>
                      <a:r>
                        <a:rPr lang="en-US" sz="3600" dirty="0">
                          <a:effectLst/>
                          <a:latin typeface="Times New Roman" panose="02020603050405020304" pitchFamily="18" charset="0"/>
                          <a:ea typeface="Malgun Gothic" panose="020B0503020000020004" pitchFamily="34" charset="-127"/>
                          <a:cs typeface="Times New Roman" panose="02020603050405020304" pitchFamily="18" charset="0"/>
                        </a:rPr>
                        <a:t>Point about B</a:t>
                      </a:r>
                    </a:p>
                    <a:p>
                      <a:pPr marL="0" marR="0" algn="l">
                        <a:lnSpc>
                          <a:spcPct val="107000"/>
                        </a:lnSpc>
                        <a:spcBef>
                          <a:spcPts val="0"/>
                        </a:spcBef>
                        <a:spcAft>
                          <a:spcPts val="0"/>
                        </a:spcAft>
                      </a:pPr>
                      <a:r>
                        <a:rPr lang="en-US" sz="2800" i="1" dirty="0">
                          <a:effectLst/>
                          <a:latin typeface="Times New Roman" panose="02020603050405020304" pitchFamily="18" charset="0"/>
                          <a:ea typeface="Malgun Gothic" panose="020B0503020000020004" pitchFamily="34" charset="-127"/>
                          <a:cs typeface="Times New Roman" panose="02020603050405020304" pitchFamily="18" charset="0"/>
                        </a:rPr>
                        <a:t>Conclusion + concluding sentence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5400" kern="1200" dirty="0">
                          <a:solidFill>
                            <a:schemeClr val="tx1"/>
                          </a:solidFill>
                          <a:effectLst/>
                          <a:latin typeface="+mn-lt"/>
                          <a:ea typeface="+mn-ea"/>
                          <a:cs typeface="+mn-cs"/>
                        </a:rPr>
                        <a:t>A is…</a:t>
                      </a:r>
                    </a:p>
                    <a:p>
                      <a:r>
                        <a:rPr lang="en-US" sz="5400" kern="1200" dirty="0">
                          <a:solidFill>
                            <a:schemeClr val="tx1"/>
                          </a:solidFill>
                          <a:effectLst/>
                          <a:latin typeface="+mn-lt"/>
                          <a:ea typeface="+mn-ea"/>
                          <a:cs typeface="+mn-cs"/>
                        </a:rPr>
                        <a:t>A is not…</a:t>
                      </a:r>
                    </a:p>
                    <a:p>
                      <a:r>
                        <a:rPr lang="en-US" sz="5400" kern="1200" dirty="0">
                          <a:solidFill>
                            <a:schemeClr val="tx1"/>
                          </a:solidFill>
                          <a:effectLst/>
                          <a:latin typeface="+mn-lt"/>
                          <a:ea typeface="+mn-ea"/>
                          <a:cs typeface="+mn-cs"/>
                        </a:rPr>
                        <a:t>A is….</a:t>
                      </a:r>
                    </a:p>
                    <a:p>
                      <a:r>
                        <a:rPr lang="en-US" sz="5400" kern="1200" dirty="0">
                          <a:solidFill>
                            <a:schemeClr val="tx1"/>
                          </a:solidFill>
                          <a:effectLst/>
                          <a:latin typeface="+mn-lt"/>
                          <a:ea typeface="+mn-ea"/>
                          <a:cs typeface="+mn-cs"/>
                        </a:rPr>
                        <a:t>B is…</a:t>
                      </a:r>
                    </a:p>
                    <a:p>
                      <a:r>
                        <a:rPr lang="en-US" sz="5400" kern="1200" dirty="0">
                          <a:solidFill>
                            <a:schemeClr val="tx1"/>
                          </a:solidFill>
                          <a:effectLst/>
                          <a:latin typeface="+mn-lt"/>
                          <a:ea typeface="+mn-ea"/>
                          <a:cs typeface="+mn-cs"/>
                        </a:rPr>
                        <a:t>B is…</a:t>
                      </a:r>
                    </a:p>
                    <a:p>
                      <a:r>
                        <a:rPr lang="en-US" sz="5400" kern="1200" dirty="0">
                          <a:solidFill>
                            <a:schemeClr val="tx1"/>
                          </a:solidFill>
                          <a:effectLst/>
                          <a:latin typeface="+mn-lt"/>
                          <a:ea typeface="+mn-ea"/>
                          <a:cs typeface="+mn-cs"/>
                        </a:rPr>
                        <a:t>B is not…</a:t>
                      </a:r>
                      <a:endParaRPr lang="en-US" sz="8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5692967"/>
                  </a:ext>
                </a:extLst>
              </a:tr>
            </a:tbl>
          </a:graphicData>
        </a:graphic>
      </p:graphicFrame>
    </p:spTree>
    <p:extLst>
      <p:ext uri="{BB962C8B-B14F-4D97-AF65-F5344CB8AC3E}">
        <p14:creationId xmlns:p14="http://schemas.microsoft.com/office/powerpoint/2010/main" val="3470388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9928C87-0529-45CD-AEAB-5D49E0573941}"/>
              </a:ext>
            </a:extLst>
          </p:cNvPr>
          <p:cNvGraphicFramePr>
            <a:graphicFrameLocks noGrp="1"/>
          </p:cNvGraphicFramePr>
          <p:nvPr>
            <p:ph idx="1"/>
          </p:nvPr>
        </p:nvGraphicFramePr>
        <p:xfrm>
          <a:off x="609600" y="1235243"/>
          <a:ext cx="11309684" cy="4700336"/>
        </p:xfrm>
        <a:graphic>
          <a:graphicData uri="http://schemas.openxmlformats.org/drawingml/2006/table">
            <a:tbl>
              <a:tblPr firstRow="1" firstCol="1" bandRow="1"/>
              <a:tblGrid>
                <a:gridCol w="2825834">
                  <a:extLst>
                    <a:ext uri="{9D8B030D-6E8A-4147-A177-3AD203B41FA5}">
                      <a16:colId xmlns:a16="http://schemas.microsoft.com/office/drawing/2014/main" val="3321268681"/>
                    </a:ext>
                  </a:extLst>
                </a:gridCol>
                <a:gridCol w="2827950">
                  <a:extLst>
                    <a:ext uri="{9D8B030D-6E8A-4147-A177-3AD203B41FA5}">
                      <a16:colId xmlns:a16="http://schemas.microsoft.com/office/drawing/2014/main" val="1319311939"/>
                    </a:ext>
                  </a:extLst>
                </a:gridCol>
                <a:gridCol w="2827950">
                  <a:extLst>
                    <a:ext uri="{9D8B030D-6E8A-4147-A177-3AD203B41FA5}">
                      <a16:colId xmlns:a16="http://schemas.microsoft.com/office/drawing/2014/main" val="2535344401"/>
                    </a:ext>
                  </a:extLst>
                </a:gridCol>
                <a:gridCol w="2827950">
                  <a:extLst>
                    <a:ext uri="{9D8B030D-6E8A-4147-A177-3AD203B41FA5}">
                      <a16:colId xmlns:a16="http://schemas.microsoft.com/office/drawing/2014/main" val="364939442"/>
                    </a:ext>
                  </a:extLst>
                </a:gridCol>
              </a:tblGrid>
              <a:tr h="1031555">
                <a:tc gridSpan="2">
                  <a:txBody>
                    <a:bodyPr/>
                    <a:lstStyle/>
                    <a:p>
                      <a:pPr marL="0" marR="0" algn="ctr">
                        <a:lnSpc>
                          <a:spcPct val="107000"/>
                        </a:lnSpc>
                        <a:spcBef>
                          <a:spcPts val="0"/>
                        </a:spcBef>
                        <a:spcAft>
                          <a:spcPts val="0"/>
                        </a:spcAft>
                      </a:pPr>
                      <a:r>
                        <a:rPr lang="en-US" sz="2400" b="1">
                          <a:effectLst/>
                          <a:latin typeface="Calibri" panose="020F0502020204030204" pitchFamily="34" charset="0"/>
                          <a:ea typeface="Malgun Gothic" panose="020B0503020000020004" pitchFamily="34" charset="-127"/>
                          <a:cs typeface="Times New Roman" panose="02020603050405020304" pitchFamily="18" charset="0"/>
                        </a:rPr>
                        <a:t>Compare and contrast signals:</a:t>
                      </a:r>
                      <a:endParaRPr lang="en-US" sz="2400">
                        <a:effectLst/>
                        <a:latin typeface="Calibri" panose="020F0502020204030204" pitchFamily="34" charset="0"/>
                        <a:ea typeface="Malgun Gothic" panose="020B0503020000020004" pitchFamily="34" charset="-127"/>
                        <a:cs typeface="Times New Roman" panose="02020603050405020304" pitchFamily="18" charset="0"/>
                      </a:endParaRPr>
                    </a:p>
                    <a:p>
                      <a:pPr marL="0" marR="0" algn="ctr">
                        <a:lnSpc>
                          <a:spcPct val="107000"/>
                        </a:lnSpc>
                        <a:spcBef>
                          <a:spcPts val="0"/>
                        </a:spcBef>
                        <a:spcAft>
                          <a:spcPts val="0"/>
                        </a:spcAft>
                      </a:pPr>
                      <a:r>
                        <a:rPr lang="en-US" sz="2400" b="1">
                          <a:effectLst/>
                          <a:highlight>
                            <a:srgbClr val="FFFF00"/>
                          </a:highlight>
                          <a:latin typeface="Calibri" panose="020F0502020204030204" pitchFamily="34" charset="0"/>
                          <a:ea typeface="Malgun Gothic" panose="020B0503020000020004" pitchFamily="34" charset="-127"/>
                          <a:cs typeface="Times New Roman" panose="02020603050405020304" pitchFamily="18" charset="0"/>
                        </a:rPr>
                        <a:t>similarities</a:t>
                      </a:r>
                      <a:endParaRPr lang="en-US" sz="2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07000"/>
                        </a:lnSpc>
                        <a:spcBef>
                          <a:spcPts val="0"/>
                        </a:spcBef>
                        <a:spcAft>
                          <a:spcPts val="0"/>
                        </a:spcAft>
                      </a:pPr>
                      <a:r>
                        <a:rPr lang="en-US" sz="2400" b="1">
                          <a:effectLst/>
                          <a:latin typeface="Calibri" panose="020F0502020204030204" pitchFamily="34" charset="0"/>
                          <a:ea typeface="Malgun Gothic" panose="020B0503020000020004" pitchFamily="34" charset="-127"/>
                          <a:cs typeface="Times New Roman" panose="02020603050405020304" pitchFamily="18" charset="0"/>
                        </a:rPr>
                        <a:t>Compare and contrast signals:</a:t>
                      </a:r>
                      <a:endParaRPr lang="en-US" sz="2400">
                        <a:effectLst/>
                        <a:latin typeface="Calibri" panose="020F0502020204030204" pitchFamily="34" charset="0"/>
                        <a:ea typeface="Malgun Gothic" panose="020B0503020000020004" pitchFamily="34" charset="-127"/>
                        <a:cs typeface="Times New Roman" panose="02020603050405020304" pitchFamily="18" charset="0"/>
                      </a:endParaRPr>
                    </a:p>
                    <a:p>
                      <a:pPr marL="0" marR="0" algn="ctr">
                        <a:lnSpc>
                          <a:spcPct val="107000"/>
                        </a:lnSpc>
                        <a:spcBef>
                          <a:spcPts val="0"/>
                        </a:spcBef>
                        <a:spcAft>
                          <a:spcPts val="0"/>
                        </a:spcAft>
                      </a:pPr>
                      <a:r>
                        <a:rPr lang="en-US" sz="2400" b="1">
                          <a:effectLst/>
                          <a:highlight>
                            <a:srgbClr val="FFFF00"/>
                          </a:highlight>
                          <a:latin typeface="Calibri" panose="020F0502020204030204" pitchFamily="34" charset="0"/>
                          <a:ea typeface="Malgun Gothic" panose="020B0503020000020004" pitchFamily="34" charset="-127"/>
                          <a:cs typeface="Times New Roman" panose="02020603050405020304" pitchFamily="18" charset="0"/>
                        </a:rPr>
                        <a:t>differences</a:t>
                      </a:r>
                      <a:endParaRPr lang="en-US" sz="2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672807632"/>
                  </a:ext>
                </a:extLst>
              </a:tr>
              <a:tr h="3668781">
                <a:tc>
                  <a:txBody>
                    <a:bodyPr/>
                    <a:lstStyle/>
                    <a:p>
                      <a:pPr marL="0" marR="0">
                        <a:lnSpc>
                          <a:spcPct val="107000"/>
                        </a:lnSpc>
                        <a:spcBef>
                          <a:spcPts val="0"/>
                        </a:spcBef>
                        <a:spcAft>
                          <a:spcPts val="0"/>
                        </a:spcAft>
                      </a:pPr>
                      <a:r>
                        <a:rPr lang="en-US" sz="2400">
                          <a:effectLst/>
                          <a:latin typeface="Calibri" panose="020F0502020204030204" pitchFamily="34" charset="0"/>
                          <a:ea typeface="Malgun Gothic" panose="020B0503020000020004" pitchFamily="34" charset="-127"/>
                          <a:cs typeface="Times New Roman" panose="02020603050405020304" pitchFamily="18" charset="0"/>
                        </a:rPr>
                        <a:t>Similarly,</a:t>
                      </a:r>
                    </a:p>
                    <a:p>
                      <a:pPr marL="0" marR="0">
                        <a:lnSpc>
                          <a:spcPct val="107000"/>
                        </a:lnSpc>
                        <a:spcBef>
                          <a:spcPts val="0"/>
                        </a:spcBef>
                        <a:spcAft>
                          <a:spcPts val="0"/>
                        </a:spcAft>
                      </a:pPr>
                      <a:r>
                        <a:rPr lang="en-US" sz="2400">
                          <a:effectLst/>
                          <a:latin typeface="Calibri" panose="020F0502020204030204" pitchFamily="34" charset="0"/>
                          <a:ea typeface="Malgun Gothic" panose="020B0503020000020004" pitchFamily="34" charset="-127"/>
                          <a:cs typeface="Times New Roman" panose="02020603050405020304" pitchFamily="18" charset="0"/>
                        </a:rPr>
                        <a:t>Likewise,</a:t>
                      </a:r>
                    </a:p>
                    <a:p>
                      <a:pPr marL="0" marR="0">
                        <a:lnSpc>
                          <a:spcPct val="107000"/>
                        </a:lnSpc>
                        <a:spcBef>
                          <a:spcPts val="0"/>
                        </a:spcBef>
                        <a:spcAft>
                          <a:spcPts val="0"/>
                        </a:spcAft>
                      </a:pPr>
                      <a:r>
                        <a:rPr lang="en-US" sz="2400">
                          <a:effectLst/>
                          <a:latin typeface="Calibri" panose="020F0502020204030204" pitchFamily="34" charset="0"/>
                          <a:ea typeface="Malgun Gothic" panose="020B0503020000020004" pitchFamily="34" charset="-127"/>
                          <a:cs typeface="Times New Roman" panose="02020603050405020304" pitchFamily="18" charset="0"/>
                        </a:rPr>
                        <a:t>also</a:t>
                      </a:r>
                    </a:p>
                    <a:p>
                      <a:pPr marL="0" marR="0">
                        <a:lnSpc>
                          <a:spcPct val="107000"/>
                        </a:lnSpc>
                        <a:spcBef>
                          <a:spcPts val="0"/>
                        </a:spcBef>
                        <a:spcAft>
                          <a:spcPts val="0"/>
                        </a:spcAft>
                      </a:pPr>
                      <a:r>
                        <a:rPr lang="en-US" sz="2400">
                          <a:effectLst/>
                          <a:latin typeface="Calibri" panose="020F0502020204030204" pitchFamily="34" charset="0"/>
                          <a:ea typeface="Malgun Gothic" panose="020B0503020000020004" pitchFamily="34" charset="-127"/>
                          <a:cs typeface="Times New Roman" panose="02020603050405020304" pitchFamily="18" charset="0"/>
                        </a:rPr>
                        <a:t>both A and B</a:t>
                      </a:r>
                    </a:p>
                    <a:p>
                      <a:pPr marL="0" marR="0">
                        <a:lnSpc>
                          <a:spcPct val="107000"/>
                        </a:lnSpc>
                        <a:spcBef>
                          <a:spcPts val="0"/>
                        </a:spcBef>
                        <a:spcAft>
                          <a:spcPts val="0"/>
                        </a:spcAft>
                      </a:pPr>
                      <a:r>
                        <a:rPr lang="en-US" sz="2400">
                          <a:effectLst/>
                          <a:latin typeface="Calibri" panose="020F0502020204030204" pitchFamily="34" charset="0"/>
                          <a:ea typeface="Malgun Gothic" panose="020B0503020000020004" pitchFamily="34" charset="-127"/>
                          <a:cs typeface="Times New Roman" panose="02020603050405020304" pitchFamily="18" charset="0"/>
                        </a:rPr>
                        <a:t>not only A but also B</a:t>
                      </a:r>
                    </a:p>
                    <a:p>
                      <a:pPr marL="0" marR="0">
                        <a:lnSpc>
                          <a:spcPct val="107000"/>
                        </a:lnSpc>
                        <a:spcBef>
                          <a:spcPts val="0"/>
                        </a:spcBef>
                        <a:spcAft>
                          <a:spcPts val="0"/>
                        </a:spcAft>
                      </a:pPr>
                      <a:r>
                        <a:rPr lang="en-US" sz="2400">
                          <a:effectLst/>
                          <a:latin typeface="Calibri" panose="020F0502020204030204" pitchFamily="34" charset="0"/>
                          <a:ea typeface="Malgun Gothic" panose="020B0503020000020004" pitchFamily="34" charset="-127"/>
                          <a:cs typeface="Times New Roman" panose="02020603050405020304" pitchFamily="18" charset="0"/>
                        </a:rPr>
                        <a:t>neither A nor B</a:t>
                      </a:r>
                    </a:p>
                    <a:p>
                      <a:pPr marL="558800" marR="0">
                        <a:lnSpc>
                          <a:spcPct val="107000"/>
                        </a:lnSpc>
                        <a:spcBef>
                          <a:spcPts val="0"/>
                        </a:spcBef>
                        <a:spcAft>
                          <a:spcPts val="0"/>
                        </a:spcAft>
                      </a:pPr>
                      <a:r>
                        <a:rPr lang="en-US" sz="2400">
                          <a:effectLst/>
                          <a:latin typeface="Calibri" panose="020F0502020204030204" pitchFamily="34" charset="0"/>
                          <a:ea typeface="Malgun Gothic" panose="020B0503020000020004" pitchFamily="34" charset="-127"/>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a:effectLst/>
                          <a:latin typeface="Calibri" panose="020F0502020204030204" pitchFamily="34" charset="0"/>
                          <a:ea typeface="Malgun Gothic" panose="020B0503020000020004" pitchFamily="34" charset="-127"/>
                          <a:cs typeface="Times New Roman" panose="02020603050405020304" pitchFamily="18" charset="0"/>
                        </a:rPr>
                        <a:t>Just like A, B is…</a:t>
                      </a:r>
                    </a:p>
                    <a:p>
                      <a:pPr marL="0" marR="0">
                        <a:lnSpc>
                          <a:spcPct val="107000"/>
                        </a:lnSpc>
                        <a:spcBef>
                          <a:spcPts val="0"/>
                        </a:spcBef>
                        <a:spcAft>
                          <a:spcPts val="0"/>
                        </a:spcAft>
                      </a:pPr>
                      <a:r>
                        <a:rPr lang="en-US" sz="2400">
                          <a:effectLst/>
                          <a:latin typeface="Calibri" panose="020F0502020204030204" pitchFamily="34" charset="0"/>
                          <a:ea typeface="Malgun Gothic" panose="020B0503020000020004" pitchFamily="34" charset="-127"/>
                          <a:cs typeface="Times New Roman" panose="02020603050405020304" pitchFamily="18" charset="0"/>
                        </a:rPr>
                        <a:t>A is similar to B</a:t>
                      </a:r>
                    </a:p>
                    <a:p>
                      <a:pPr marL="0" marR="0">
                        <a:lnSpc>
                          <a:spcPct val="107000"/>
                        </a:lnSpc>
                        <a:spcBef>
                          <a:spcPts val="0"/>
                        </a:spcBef>
                        <a:spcAft>
                          <a:spcPts val="0"/>
                        </a:spcAft>
                      </a:pPr>
                      <a:r>
                        <a:rPr lang="en-US" sz="2400">
                          <a:effectLst/>
                          <a:latin typeface="Calibri" panose="020F0502020204030204" pitchFamily="34" charset="0"/>
                          <a:ea typeface="Malgun Gothic" panose="020B0503020000020004" pitchFamily="34" charset="-127"/>
                          <a:cs typeface="Times New Roman" panose="02020603050405020304" pitchFamily="18" charset="0"/>
                        </a:rPr>
                        <a:t>A is the same as B</a:t>
                      </a:r>
                    </a:p>
                    <a:p>
                      <a:pPr marL="0" marR="0">
                        <a:lnSpc>
                          <a:spcPct val="107000"/>
                        </a:lnSpc>
                        <a:spcBef>
                          <a:spcPts val="0"/>
                        </a:spcBef>
                        <a:spcAft>
                          <a:spcPts val="0"/>
                        </a:spcAft>
                      </a:pPr>
                      <a:r>
                        <a:rPr lang="en-US" sz="2400">
                          <a:effectLst/>
                          <a:latin typeface="Calibri" panose="020F0502020204030204" pitchFamily="34" charset="0"/>
                          <a:ea typeface="Malgun Gothic" panose="020B0503020000020004" pitchFamily="34" charset="-127"/>
                          <a:cs typeface="Times New Roman" panose="02020603050405020304" pitchFamily="18" charset="0"/>
                        </a:rPr>
                        <a:t>A and B are alike</a:t>
                      </a:r>
                    </a:p>
                    <a:p>
                      <a:pPr marL="0" marR="0">
                        <a:lnSpc>
                          <a:spcPct val="107000"/>
                        </a:lnSpc>
                        <a:spcBef>
                          <a:spcPts val="0"/>
                        </a:spcBef>
                        <a:spcAft>
                          <a:spcPts val="0"/>
                        </a:spcAft>
                      </a:pPr>
                      <a:r>
                        <a:rPr lang="en-US" sz="2400">
                          <a:effectLst/>
                          <a:latin typeface="Calibri" panose="020F0502020204030204" pitchFamily="34" charset="0"/>
                          <a:ea typeface="Malgun Gothic" panose="020B0503020000020004" pitchFamily="34" charset="-127"/>
                          <a:cs typeface="Times New Roman" panose="02020603050405020304" pitchFamily="18" charset="0"/>
                        </a:rPr>
                        <a:t>In the same way,...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 clear difference is…</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 big difference is…</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However,</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In contrast,</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Conversely, </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In comparison,</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By comparison,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On the other hand,</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While A is…, B is…,</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 is…, but B is…</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 differs from B</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 is different (from) B</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 is dissimilar to B</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 is unlike 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5145832"/>
                  </a:ext>
                </a:extLst>
              </a:tr>
            </a:tbl>
          </a:graphicData>
        </a:graphic>
      </p:graphicFrame>
    </p:spTree>
    <p:extLst>
      <p:ext uri="{BB962C8B-B14F-4D97-AF65-F5344CB8AC3E}">
        <p14:creationId xmlns:p14="http://schemas.microsoft.com/office/powerpoint/2010/main" val="152371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FAF4A-95A2-4E1A-8B03-A2A17F1CE318}"/>
              </a:ext>
            </a:extLst>
          </p:cNvPr>
          <p:cNvSpPr>
            <a:spLocks noGrp="1"/>
          </p:cNvSpPr>
          <p:nvPr>
            <p:ph type="title"/>
          </p:nvPr>
        </p:nvSpPr>
        <p:spPr/>
        <p:txBody>
          <a:bodyPr/>
          <a:lstStyle/>
          <a:p>
            <a:pPr algn="ctr"/>
            <a:r>
              <a:rPr lang="en-US" dirty="0"/>
              <a:t>Warm-up video</a:t>
            </a:r>
          </a:p>
        </p:txBody>
      </p:sp>
      <p:sp>
        <p:nvSpPr>
          <p:cNvPr id="3" name="Content Placeholder 2">
            <a:extLst>
              <a:ext uri="{FF2B5EF4-FFF2-40B4-BE49-F238E27FC236}">
                <a16:creationId xmlns:a16="http://schemas.microsoft.com/office/drawing/2014/main" id="{A6C8D3CD-D3D2-4DD6-AD53-7E07042A00AF}"/>
              </a:ext>
            </a:extLst>
          </p:cNvPr>
          <p:cNvSpPr>
            <a:spLocks noGrp="1"/>
          </p:cNvSpPr>
          <p:nvPr>
            <p:ph idx="1"/>
          </p:nvPr>
        </p:nvSpPr>
        <p:spPr/>
        <p:txBody>
          <a:bodyPr/>
          <a:lstStyle/>
          <a:p>
            <a:pPr marL="0" indent="0">
              <a:buNone/>
            </a:pPr>
            <a:r>
              <a:rPr lang="en-US" dirty="0"/>
              <a:t>110B. What do they say about  yoga?</a:t>
            </a:r>
          </a:p>
          <a:p>
            <a:pPr marL="0" indent="0">
              <a:buNone/>
            </a:pPr>
            <a:r>
              <a:rPr lang="en-US" dirty="0"/>
              <a:t>1.</a:t>
            </a:r>
          </a:p>
          <a:p>
            <a:pPr marL="0" indent="0">
              <a:buNone/>
            </a:pPr>
            <a:r>
              <a:rPr lang="en-US" dirty="0"/>
              <a:t>2. </a:t>
            </a:r>
          </a:p>
          <a:p>
            <a:pPr marL="0" indent="0">
              <a:buNone/>
            </a:pPr>
            <a:r>
              <a:rPr lang="en-US" dirty="0"/>
              <a:t>3.</a:t>
            </a:r>
          </a:p>
          <a:p>
            <a:pPr marL="0" indent="0">
              <a:buNone/>
            </a:pPr>
            <a:r>
              <a:rPr lang="en-US" dirty="0"/>
              <a:t>4.</a:t>
            </a:r>
          </a:p>
          <a:p>
            <a:pPr marL="0" indent="0">
              <a:buNone/>
            </a:pPr>
            <a:r>
              <a:rPr lang="en-US" dirty="0"/>
              <a:t>5.</a:t>
            </a:r>
          </a:p>
          <a:p>
            <a:pPr marL="0" indent="0">
              <a:buNone/>
            </a:pPr>
            <a:r>
              <a:rPr lang="en-US" dirty="0"/>
              <a:t>6.</a:t>
            </a:r>
          </a:p>
          <a:p>
            <a:pPr marL="0" indent="0">
              <a:buNone/>
            </a:pPr>
            <a:endParaRPr lang="en-US" dirty="0"/>
          </a:p>
        </p:txBody>
      </p:sp>
    </p:spTree>
    <p:extLst>
      <p:ext uri="{BB962C8B-B14F-4D97-AF65-F5344CB8AC3E}">
        <p14:creationId xmlns:p14="http://schemas.microsoft.com/office/powerpoint/2010/main" val="26001945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BF16367-6F7C-4B01-A202-0C8F1392C03D}"/>
              </a:ext>
            </a:extLst>
          </p:cNvPr>
          <p:cNvGraphicFramePr>
            <a:graphicFrameLocks noGrp="1"/>
          </p:cNvGraphicFramePr>
          <p:nvPr>
            <p:ph idx="1"/>
          </p:nvPr>
        </p:nvGraphicFramePr>
        <p:xfrm>
          <a:off x="352926" y="160422"/>
          <a:ext cx="11662611" cy="6697578"/>
        </p:xfrm>
        <a:graphic>
          <a:graphicData uri="http://schemas.openxmlformats.org/drawingml/2006/table">
            <a:tbl>
              <a:tblPr firstRow="1" firstCol="1" bandRow="1"/>
              <a:tblGrid>
                <a:gridCol w="11662611">
                  <a:extLst>
                    <a:ext uri="{9D8B030D-6E8A-4147-A177-3AD203B41FA5}">
                      <a16:colId xmlns:a16="http://schemas.microsoft.com/office/drawing/2014/main" val="1795763474"/>
                    </a:ext>
                  </a:extLst>
                </a:gridCol>
              </a:tblGrid>
              <a:tr h="6697578">
                <a:tc>
                  <a:txBody>
                    <a:bodyPr/>
                    <a:lstStyle/>
                    <a:p>
                      <a:pPr marL="0" marR="0">
                        <a:lnSpc>
                          <a:spcPct val="107000"/>
                        </a:lnSpc>
                        <a:spcBef>
                          <a:spcPts val="0"/>
                        </a:spcBef>
                        <a:spcAft>
                          <a:spcPts val="0"/>
                        </a:spcAft>
                      </a:pPr>
                      <a:r>
                        <a:rPr lang="en-US" sz="2400" b="1" u="sng" dirty="0">
                          <a:effectLst/>
                          <a:latin typeface="Calibri" panose="020F0502020204030204" pitchFamily="34" charset="0"/>
                          <a:ea typeface="Malgun Gothic" panose="020B0503020000020004" pitchFamily="34" charset="-127"/>
                          <a:cs typeface="Times New Roman" panose="02020603050405020304" pitchFamily="18" charset="0"/>
                        </a:rPr>
                        <a:t>Point by point organization</a:t>
                      </a:r>
                      <a:endParaRPr lang="en-US" sz="24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I have changed a lot since my first year of high school, </a:t>
                      </a:r>
                      <a:r>
                        <a:rPr lang="en-US" sz="2400" b="1" u="sng" dirty="0">
                          <a:effectLst/>
                          <a:latin typeface="Calibri" panose="020F0502020204030204" pitchFamily="34" charset="0"/>
                          <a:ea typeface="Malgun Gothic" panose="020B0503020000020004" pitchFamily="34" charset="-127"/>
                          <a:cs typeface="Times New Roman" panose="02020603050405020304" pitchFamily="18" charset="0"/>
                        </a:rPr>
                        <a:t>but</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I am still the same in several ways. My first year of high school, I was really over weight. </a:t>
                      </a:r>
                      <a:r>
                        <a:rPr lang="en-US" sz="2400" b="1" u="sng" dirty="0">
                          <a:effectLst/>
                          <a:latin typeface="Calibri" panose="020F0502020204030204" pitchFamily="34" charset="0"/>
                          <a:ea typeface="Malgun Gothic" panose="020B0503020000020004" pitchFamily="34" charset="-127"/>
                          <a:cs typeface="Times New Roman" panose="02020603050405020304" pitchFamily="18" charset="0"/>
                        </a:rPr>
                        <a:t>Similarly</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these days, I am still overweight, </a:t>
                      </a:r>
                      <a:r>
                        <a:rPr lang="en-US" sz="2400" b="1" u="sng" dirty="0">
                          <a:effectLst/>
                          <a:latin typeface="Calibri" panose="020F0502020204030204" pitchFamily="34" charset="0"/>
                          <a:ea typeface="Malgun Gothic" panose="020B0503020000020004" pitchFamily="34" charset="-127"/>
                          <a:cs typeface="Times New Roman" panose="02020603050405020304" pitchFamily="18" charset="0"/>
                        </a:rPr>
                        <a:t>but</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not like I was my first year of high school. I was pretty short in high school. I have grown since then, </a:t>
                      </a:r>
                      <a:r>
                        <a:rPr lang="en-US" sz="2400" b="1" u="sng" dirty="0">
                          <a:effectLst/>
                          <a:latin typeface="Calibri" panose="020F0502020204030204" pitchFamily="34" charset="0"/>
                          <a:ea typeface="Malgun Gothic" panose="020B0503020000020004" pitchFamily="34" charset="-127"/>
                          <a:cs typeface="Times New Roman" panose="02020603050405020304" pitchFamily="18" charset="0"/>
                        </a:rPr>
                        <a:t>but</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I’m still short. In high school I wore glasses, and I had really short hair. I did not have any earnings either. Now, </a:t>
                      </a:r>
                      <a:r>
                        <a:rPr lang="en-US" sz="2400" b="1" u="sng" dirty="0">
                          <a:effectLst/>
                          <a:latin typeface="Calibri" panose="020F0502020204030204" pitchFamily="34" charset="0"/>
                          <a:ea typeface="Malgun Gothic" panose="020B0503020000020004" pitchFamily="34" charset="-127"/>
                          <a:cs typeface="Times New Roman" panose="02020603050405020304" pitchFamily="18" charset="0"/>
                        </a:rPr>
                        <a:t>however</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I do not have to wear classes because I had eye surgery. Also, my hair isn’t short. I have medium length curly hair. </a:t>
                      </a:r>
                      <a:r>
                        <a:rPr lang="en-US" sz="2400" b="1" u="sng" dirty="0">
                          <a:effectLst/>
                          <a:latin typeface="Calibri" panose="020F0502020204030204" pitchFamily="34" charset="0"/>
                          <a:ea typeface="Malgun Gothic" panose="020B0503020000020004" pitchFamily="34" charset="-127"/>
                          <a:cs typeface="Times New Roman" panose="02020603050405020304" pitchFamily="18" charset="0"/>
                        </a:rPr>
                        <a:t>In</a:t>
                      </a:r>
                      <a:r>
                        <a:rPr lang="en-US" sz="2400" u="sng" dirty="0">
                          <a:effectLst/>
                          <a:latin typeface="Calibri" panose="020F0502020204030204" pitchFamily="34" charset="0"/>
                          <a:ea typeface="Malgun Gothic" panose="020B0503020000020004" pitchFamily="34" charset="-127"/>
                          <a:cs typeface="Times New Roman" panose="02020603050405020304" pitchFamily="18" charset="0"/>
                        </a:rPr>
                        <a:t> </a:t>
                      </a:r>
                      <a:r>
                        <a:rPr lang="en-US" sz="2400" b="1" u="sng" dirty="0">
                          <a:effectLst/>
                          <a:latin typeface="Calibri" panose="020F0502020204030204" pitchFamily="34" charset="0"/>
                          <a:ea typeface="Malgun Gothic" panose="020B0503020000020004" pitchFamily="34" charset="-127"/>
                          <a:cs typeface="Times New Roman" panose="02020603050405020304" pitchFamily="18" charset="0"/>
                        </a:rPr>
                        <a:t>contrast</a:t>
                      </a:r>
                      <a:r>
                        <a:rPr lang="en-US" sz="2400" u="sng" dirty="0">
                          <a:effectLst/>
                          <a:latin typeface="Calibri" panose="020F0502020204030204" pitchFamily="34" charset="0"/>
                          <a:ea typeface="Malgun Gothic" panose="020B0503020000020004" pitchFamily="34" charset="-127"/>
                          <a:cs typeface="Times New Roman" panose="02020603050405020304" pitchFamily="18" charset="0"/>
                        </a:rPr>
                        <a:t> </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to high school, I wear one black earring in each ear. My clothing style has remained almost the same since high school. Today I am a t-shirt and jeans kind of guy. I wore them in high school as well. </a:t>
                      </a:r>
                      <a:r>
                        <a:rPr lang="en-US" sz="2400" b="1" u="sng" dirty="0">
                          <a:effectLst/>
                          <a:latin typeface="Calibri" panose="020F0502020204030204" pitchFamily="34" charset="0"/>
                          <a:ea typeface="Malgun Gothic" panose="020B0503020000020004" pitchFamily="34" charset="-127"/>
                          <a:cs typeface="Times New Roman" panose="02020603050405020304" pitchFamily="18" charset="0"/>
                        </a:rPr>
                        <a:t>Similarly</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I wear hoodies today like I did when I was a high school student. Though I have made many changes over the years, I’ve also stayed </a:t>
                      </a:r>
                      <a:r>
                        <a:rPr lang="en-US" sz="2400" b="1" u="sng" dirty="0">
                          <a:effectLst/>
                          <a:latin typeface="Calibri" panose="020F0502020204030204" pitchFamily="34" charset="0"/>
                          <a:ea typeface="Malgun Gothic" panose="020B0503020000020004" pitchFamily="34" charset="-127"/>
                          <a:cs typeface="Times New Roman" panose="02020603050405020304" pitchFamily="18" charset="0"/>
                        </a:rPr>
                        <a:t>the</a:t>
                      </a:r>
                      <a:r>
                        <a:rPr lang="en-US" sz="2400" u="sng" dirty="0">
                          <a:effectLst/>
                          <a:latin typeface="Calibri" panose="020F0502020204030204" pitchFamily="34" charset="0"/>
                          <a:ea typeface="Malgun Gothic" panose="020B0503020000020004" pitchFamily="34" charset="-127"/>
                          <a:cs typeface="Times New Roman" panose="02020603050405020304" pitchFamily="18" charset="0"/>
                        </a:rPr>
                        <a:t> </a:t>
                      </a:r>
                      <a:r>
                        <a:rPr lang="en-US" sz="2400" b="1" u="sng" dirty="0">
                          <a:effectLst/>
                          <a:latin typeface="Calibri" panose="020F0502020204030204" pitchFamily="34" charset="0"/>
                          <a:ea typeface="Malgun Gothic" panose="020B0503020000020004" pitchFamily="34" charset="-127"/>
                          <a:cs typeface="Times New Roman" panose="02020603050405020304" pitchFamily="18" charset="0"/>
                        </a:rPr>
                        <a:t>same</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Topic sentence</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Point 1 Body: high school and now</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Point 2 Head and face: high school and now</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Point 3 Clothes and style: high school and now</a:t>
                      </a: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Concluding sentence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3708180"/>
                  </a:ext>
                </a:extLst>
              </a:tr>
            </a:tbl>
          </a:graphicData>
        </a:graphic>
      </p:graphicFrame>
    </p:spTree>
    <p:extLst>
      <p:ext uri="{BB962C8B-B14F-4D97-AF65-F5344CB8AC3E}">
        <p14:creationId xmlns:p14="http://schemas.microsoft.com/office/powerpoint/2010/main" val="7645107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4D70CA2-7B58-4CE2-9AB7-0BF30AD98D12}"/>
              </a:ext>
            </a:extLst>
          </p:cNvPr>
          <p:cNvGraphicFramePr>
            <a:graphicFrameLocks noGrp="1"/>
          </p:cNvGraphicFramePr>
          <p:nvPr>
            <p:ph idx="1"/>
          </p:nvPr>
        </p:nvGraphicFramePr>
        <p:xfrm>
          <a:off x="144379" y="128337"/>
          <a:ext cx="11855116" cy="6729663"/>
        </p:xfrm>
        <a:graphic>
          <a:graphicData uri="http://schemas.openxmlformats.org/drawingml/2006/table">
            <a:tbl>
              <a:tblPr firstRow="1" firstCol="1" bandRow="1"/>
              <a:tblGrid>
                <a:gridCol w="11855116">
                  <a:extLst>
                    <a:ext uri="{9D8B030D-6E8A-4147-A177-3AD203B41FA5}">
                      <a16:colId xmlns:a16="http://schemas.microsoft.com/office/drawing/2014/main" val="2007718445"/>
                    </a:ext>
                  </a:extLst>
                </a:gridCol>
              </a:tblGrid>
              <a:tr h="6729663">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 </a:t>
                      </a:r>
                      <a:r>
                        <a:rPr lang="en-US" sz="2000" b="1" u="sng" dirty="0">
                          <a:effectLst/>
                          <a:latin typeface="Calibri" panose="020F0502020204030204" pitchFamily="34" charset="0"/>
                          <a:ea typeface="Malgun Gothic" panose="020B0503020000020004" pitchFamily="34" charset="-127"/>
                          <a:cs typeface="Times New Roman" panose="02020603050405020304" pitchFamily="18" charset="0"/>
                        </a:rPr>
                        <a:t>Block organization</a:t>
                      </a:r>
                      <a:endParaRPr lang="en-US" sz="20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0"/>
                        </a:spcAft>
                      </a:pP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I have changed a lot since my first year of high school, </a:t>
                      </a:r>
                      <a:r>
                        <a:rPr lang="en-US" sz="2000" b="1" u="sng" dirty="0">
                          <a:effectLst/>
                          <a:latin typeface="Calibri" panose="020F0502020204030204" pitchFamily="34" charset="0"/>
                          <a:ea typeface="Malgun Gothic" panose="020B0503020000020004" pitchFamily="34" charset="-127"/>
                          <a:cs typeface="Times New Roman" panose="02020603050405020304" pitchFamily="18" charset="0"/>
                        </a:rPr>
                        <a:t>but</a:t>
                      </a: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 I am still the same in several ways</a:t>
                      </a:r>
                      <a:r>
                        <a:rPr lang="en-US" sz="2000" u="sng" dirty="0">
                          <a:effectLst/>
                          <a:latin typeface="Calibri" panose="020F0502020204030204" pitchFamily="34" charset="0"/>
                          <a:ea typeface="Malgun Gothic" panose="020B0503020000020004" pitchFamily="34" charset="-127"/>
                          <a:cs typeface="Times New Roman" panose="02020603050405020304" pitchFamily="18" charset="0"/>
                        </a:rPr>
                        <a:t>.</a:t>
                      </a: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 I was really overweight and short during my first year of high school. In high school I wore glasses, and I had really short hair. I did not have any piercings as well. My clothing style was very basic my first year of high school. I liked to wear t-shirts, jeans, and hoodies. Nowadays, I am still overweight, </a:t>
                      </a:r>
                      <a:r>
                        <a:rPr lang="en-US" sz="2000" b="1" u="sng" dirty="0">
                          <a:effectLst/>
                          <a:latin typeface="Calibri" panose="020F0502020204030204" pitchFamily="34" charset="0"/>
                          <a:ea typeface="Malgun Gothic" panose="020B0503020000020004" pitchFamily="34" charset="-127"/>
                          <a:cs typeface="Times New Roman" panose="02020603050405020304" pitchFamily="18" charset="0"/>
                        </a:rPr>
                        <a:t>but</a:t>
                      </a: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 not as much as my first year of high school. I am also short, </a:t>
                      </a:r>
                      <a:r>
                        <a:rPr lang="en-US" sz="2000" b="1" u="sng" dirty="0">
                          <a:effectLst/>
                          <a:latin typeface="Calibri" panose="020F0502020204030204" pitchFamily="34" charset="0"/>
                          <a:ea typeface="Malgun Gothic" panose="020B0503020000020004" pitchFamily="34" charset="-127"/>
                          <a:cs typeface="Times New Roman" panose="02020603050405020304" pitchFamily="18" charset="0"/>
                        </a:rPr>
                        <a:t>but</a:t>
                      </a: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 I have grown some since high school. </a:t>
                      </a:r>
                      <a:r>
                        <a:rPr lang="en-US" sz="2000" b="1" u="sng" dirty="0">
                          <a:effectLst/>
                          <a:latin typeface="Calibri" panose="020F0502020204030204" pitchFamily="34" charset="0"/>
                          <a:ea typeface="Malgun Gothic" panose="020B0503020000020004" pitchFamily="34" charset="-127"/>
                          <a:cs typeface="Times New Roman" panose="02020603050405020304" pitchFamily="18" charset="0"/>
                        </a:rPr>
                        <a:t>While I had</a:t>
                      </a: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 to wear glasses in high school, I do not wear them anymore, as I had eye surgery a few years ago. My hair is not very short either. It is long and curly in the front. Additionally, these days I have an earring in each ear. </a:t>
                      </a:r>
                      <a:r>
                        <a:rPr lang="en-US" sz="2000" b="1" u="sng" dirty="0">
                          <a:effectLst/>
                          <a:latin typeface="Calibri" panose="020F0502020204030204" pitchFamily="34" charset="0"/>
                          <a:ea typeface="Malgun Gothic" panose="020B0503020000020004" pitchFamily="34" charset="-127"/>
                          <a:cs typeface="Times New Roman" panose="02020603050405020304" pitchFamily="18" charset="0"/>
                        </a:rPr>
                        <a:t>Just like</a:t>
                      </a: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 high school, my clothing style is basically the same today. I still am a jeans and t-shirt kind of guy. Though I have made many changes over the years, I have also stayed </a:t>
                      </a:r>
                      <a:r>
                        <a:rPr lang="en-US" sz="2000" b="1" u="sng" dirty="0">
                          <a:effectLst/>
                          <a:latin typeface="Calibri" panose="020F0502020204030204" pitchFamily="34" charset="0"/>
                          <a:ea typeface="Malgun Gothic" panose="020B0503020000020004" pitchFamily="34" charset="-127"/>
                          <a:cs typeface="Times New Roman" panose="02020603050405020304" pitchFamily="18" charset="0"/>
                        </a:rPr>
                        <a:t>the same</a:t>
                      </a:r>
                      <a:r>
                        <a:rPr lang="en-US" sz="2000" b="1" dirty="0">
                          <a:effectLst/>
                          <a:latin typeface="Calibri" panose="020F0502020204030204" pitchFamily="34" charset="0"/>
                          <a:ea typeface="Malgun Gothic" panose="020B0503020000020004" pitchFamily="34" charset="-127"/>
                          <a:cs typeface="Times New Roman" panose="02020603050405020304" pitchFamily="18" charset="0"/>
                        </a:rPr>
                        <a:t>.</a:t>
                      </a:r>
                    </a:p>
                    <a:p>
                      <a:pPr marL="0" marR="0">
                        <a:lnSpc>
                          <a:spcPct val="107000"/>
                        </a:lnSpc>
                        <a:spcBef>
                          <a:spcPts val="0"/>
                        </a:spcBef>
                        <a:spcAft>
                          <a:spcPts val="0"/>
                        </a:spcAft>
                      </a:pPr>
                      <a:endParaRPr lang="en-US" sz="2000" b="1"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0"/>
                        </a:spcAft>
                      </a:pP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Topic sentence</a:t>
                      </a:r>
                    </a:p>
                    <a:p>
                      <a:pPr marL="0" marR="0">
                        <a:lnSpc>
                          <a:spcPct val="107000"/>
                        </a:lnSpc>
                        <a:spcBef>
                          <a:spcPts val="0"/>
                        </a:spcBef>
                        <a:spcAft>
                          <a:spcPts val="0"/>
                        </a:spcAft>
                      </a:pPr>
                      <a:r>
                        <a:rPr lang="en-US" sz="2000" u="sng" dirty="0">
                          <a:effectLst/>
                          <a:latin typeface="Calibri" panose="020F0502020204030204" pitchFamily="34" charset="0"/>
                          <a:ea typeface="Malgun Gothic" panose="020B0503020000020004" pitchFamily="34" charset="-127"/>
                          <a:cs typeface="Times New Roman" panose="02020603050405020304" pitchFamily="18" charset="0"/>
                        </a:rPr>
                        <a:t>Block 1: First year of high schoo</a:t>
                      </a: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l</a:t>
                      </a:r>
                    </a:p>
                    <a:p>
                      <a:pPr marL="0" marR="0">
                        <a:lnSpc>
                          <a:spcPct val="107000"/>
                        </a:lnSpc>
                        <a:spcBef>
                          <a:spcPts val="0"/>
                        </a:spcBef>
                        <a:spcAft>
                          <a:spcPts val="0"/>
                        </a:spcAft>
                      </a:pP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body</a:t>
                      </a:r>
                    </a:p>
                    <a:p>
                      <a:pPr marL="0" marR="0">
                        <a:lnSpc>
                          <a:spcPct val="107000"/>
                        </a:lnSpc>
                        <a:spcBef>
                          <a:spcPts val="0"/>
                        </a:spcBef>
                        <a:spcAft>
                          <a:spcPts val="0"/>
                        </a:spcAft>
                      </a:pP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head and face</a:t>
                      </a:r>
                    </a:p>
                    <a:p>
                      <a:r>
                        <a:rPr lang="en-US" sz="2000" dirty="0">
                          <a:effectLst/>
                          <a:latin typeface="Calibri" panose="020F0502020204030204" pitchFamily="34" charset="0"/>
                          <a:ea typeface="Malgun Gothic" panose="020B0503020000020004" pitchFamily="34" charset="-127"/>
                          <a:cs typeface="Times New Roman" panose="02020603050405020304" pitchFamily="18" charset="0"/>
                        </a:rPr>
                        <a:t>clothes and style</a:t>
                      </a:r>
                    </a:p>
                    <a:p>
                      <a:r>
                        <a:rPr lang="en-US" sz="2000" u="sng" kern="1200" dirty="0">
                          <a:solidFill>
                            <a:schemeClr val="tx1"/>
                          </a:solidFill>
                          <a:effectLst/>
                          <a:latin typeface="+mn-lt"/>
                          <a:ea typeface="+mn-ea"/>
                          <a:cs typeface="+mn-cs"/>
                        </a:rPr>
                        <a:t>Block 2: Now </a:t>
                      </a:r>
                      <a:endParaRPr lang="en-US" sz="2000" kern="1200" dirty="0">
                        <a:solidFill>
                          <a:schemeClr val="tx1"/>
                        </a:solidFill>
                        <a:effectLst/>
                        <a:latin typeface="+mn-lt"/>
                        <a:ea typeface="+mn-ea"/>
                        <a:cs typeface="+mn-cs"/>
                      </a:endParaRPr>
                    </a:p>
                    <a:p>
                      <a:r>
                        <a:rPr lang="en-US" sz="2000" kern="1200" dirty="0">
                          <a:solidFill>
                            <a:schemeClr val="tx1"/>
                          </a:solidFill>
                          <a:effectLst/>
                          <a:latin typeface="+mn-lt"/>
                          <a:ea typeface="+mn-ea"/>
                          <a:cs typeface="+mn-cs"/>
                        </a:rPr>
                        <a:t>body</a:t>
                      </a:r>
                    </a:p>
                    <a:p>
                      <a:r>
                        <a:rPr lang="en-US" sz="2000" kern="1200" dirty="0">
                          <a:solidFill>
                            <a:schemeClr val="tx1"/>
                          </a:solidFill>
                          <a:effectLst/>
                          <a:latin typeface="+mn-lt"/>
                          <a:ea typeface="+mn-ea"/>
                          <a:cs typeface="+mn-cs"/>
                        </a:rPr>
                        <a:t>head and face</a:t>
                      </a:r>
                    </a:p>
                    <a:p>
                      <a:r>
                        <a:rPr lang="en-US" sz="2000" kern="1200" dirty="0">
                          <a:solidFill>
                            <a:schemeClr val="tx1"/>
                          </a:solidFill>
                          <a:effectLst/>
                          <a:latin typeface="+mn-lt"/>
                          <a:ea typeface="+mn-ea"/>
                          <a:cs typeface="+mn-cs"/>
                        </a:rPr>
                        <a:t>clothes and style</a:t>
                      </a:r>
                      <a:endParaRPr lang="en-US" sz="20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0"/>
                        </a:spcAft>
                      </a:pP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Concluding sentence</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6606320"/>
                  </a:ext>
                </a:extLst>
              </a:tr>
            </a:tbl>
          </a:graphicData>
        </a:graphic>
      </p:graphicFrame>
    </p:spTree>
    <p:extLst>
      <p:ext uri="{BB962C8B-B14F-4D97-AF65-F5344CB8AC3E}">
        <p14:creationId xmlns:p14="http://schemas.microsoft.com/office/powerpoint/2010/main" val="11524459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898A087-0FC1-4641-B91C-18D7EF5468F3}"/>
              </a:ext>
            </a:extLst>
          </p:cNvPr>
          <p:cNvGraphicFramePr>
            <a:graphicFrameLocks noGrp="1"/>
          </p:cNvGraphicFramePr>
          <p:nvPr>
            <p:ph idx="1"/>
          </p:nvPr>
        </p:nvGraphicFramePr>
        <p:xfrm>
          <a:off x="112295" y="112296"/>
          <a:ext cx="11951368" cy="6759532"/>
        </p:xfrm>
        <a:graphic>
          <a:graphicData uri="http://schemas.openxmlformats.org/drawingml/2006/table">
            <a:tbl>
              <a:tblPr firstRow="1" firstCol="1" bandRow="1"/>
              <a:tblGrid>
                <a:gridCol w="11951368">
                  <a:extLst>
                    <a:ext uri="{9D8B030D-6E8A-4147-A177-3AD203B41FA5}">
                      <a16:colId xmlns:a16="http://schemas.microsoft.com/office/drawing/2014/main" val="3282217867"/>
                    </a:ext>
                  </a:extLst>
                </a:gridCol>
              </a:tblGrid>
              <a:tr h="6759532">
                <a:tc>
                  <a:txBody>
                    <a:bodyPr/>
                    <a:lstStyle/>
                    <a:p>
                      <a:pPr marL="0" marR="0" indent="0">
                        <a:lnSpc>
                          <a:spcPct val="107000"/>
                        </a:lnSpc>
                        <a:spcBef>
                          <a:spcPts val="0"/>
                        </a:spcBef>
                        <a:spcAft>
                          <a:spcPts val="0"/>
                        </a:spcAft>
                        <a:buNone/>
                      </a:pPr>
                      <a:r>
                        <a:rPr lang="en-US" sz="2400" b="1" u="sng" dirty="0">
                          <a:effectLst/>
                          <a:latin typeface="Calibri" panose="020F0502020204030204" pitchFamily="34" charset="0"/>
                          <a:ea typeface="Malgun Gothic" panose="020B0503020000020004" pitchFamily="34" charset="-127"/>
                          <a:cs typeface="Times New Roman" panose="02020603050405020304" pitchFamily="18" charset="0"/>
                        </a:rPr>
                        <a:t>1. Point by point organization</a:t>
                      </a:r>
                    </a:p>
                    <a:p>
                      <a:pPr marL="457200" lvl="0" indent="-457200">
                        <a:buFont typeface="+mj-lt"/>
                        <a:buAutoNum type="arabicPeriod"/>
                      </a:pPr>
                      <a:r>
                        <a:rPr lang="en-US" sz="2000" kern="1200" dirty="0">
                          <a:solidFill>
                            <a:schemeClr val="tx1"/>
                          </a:solidFill>
                          <a:effectLst/>
                          <a:latin typeface="+mn-lt"/>
                          <a:ea typeface="+mn-ea"/>
                          <a:cs typeface="+mn-cs"/>
                        </a:rPr>
                        <a:t>What is the topic sentence?</a:t>
                      </a:r>
                    </a:p>
                    <a:p>
                      <a:pPr marL="457200" lvl="0" indent="-457200">
                        <a:buFont typeface="+mj-lt"/>
                        <a:buAutoNum type="arabicPeriod"/>
                      </a:pPr>
                      <a:r>
                        <a:rPr lang="en-US" sz="2000" kern="1200" dirty="0">
                          <a:solidFill>
                            <a:schemeClr val="tx1"/>
                          </a:solidFill>
                          <a:effectLst/>
                          <a:latin typeface="+mn-lt"/>
                          <a:ea typeface="+mn-ea"/>
                          <a:cs typeface="+mn-cs"/>
                        </a:rPr>
                        <a:t>What is compared in point 1?</a:t>
                      </a:r>
                    </a:p>
                    <a:p>
                      <a:pPr marL="457200" lvl="0" indent="-457200">
                        <a:buFont typeface="+mj-lt"/>
                        <a:buAutoNum type="arabicPeriod"/>
                      </a:pPr>
                      <a:r>
                        <a:rPr lang="en-US" sz="2000" kern="1200" dirty="0">
                          <a:solidFill>
                            <a:schemeClr val="tx1"/>
                          </a:solidFill>
                          <a:effectLst/>
                          <a:latin typeface="+mn-lt"/>
                          <a:ea typeface="+mn-ea"/>
                          <a:cs typeface="+mn-cs"/>
                        </a:rPr>
                        <a:t>What is compared in point 2?</a:t>
                      </a:r>
                    </a:p>
                    <a:p>
                      <a:pPr marL="457200" lvl="0" indent="-457200">
                        <a:buFont typeface="+mj-lt"/>
                        <a:buAutoNum type="arabicPeriod"/>
                      </a:pPr>
                      <a:r>
                        <a:rPr lang="en-US" sz="2000" kern="1200" dirty="0">
                          <a:solidFill>
                            <a:schemeClr val="tx1"/>
                          </a:solidFill>
                          <a:effectLst/>
                          <a:latin typeface="+mn-lt"/>
                          <a:ea typeface="+mn-ea"/>
                          <a:cs typeface="+mn-cs"/>
                        </a:rPr>
                        <a:t>What is compared in point 3?</a:t>
                      </a:r>
                    </a:p>
                    <a:p>
                      <a:pPr marL="457200" lvl="0" indent="-457200">
                        <a:buFont typeface="+mj-lt"/>
                        <a:buAutoNum type="arabicPeriod"/>
                      </a:pPr>
                      <a:r>
                        <a:rPr lang="en-US" sz="2000" kern="1200" dirty="0">
                          <a:solidFill>
                            <a:schemeClr val="tx1"/>
                          </a:solidFill>
                          <a:effectLst/>
                          <a:latin typeface="+mn-lt"/>
                          <a:ea typeface="+mn-ea"/>
                          <a:cs typeface="+mn-cs"/>
                        </a:rPr>
                        <a:t>What is the concluding sentence? </a:t>
                      </a:r>
                    </a:p>
                    <a:p>
                      <a:pPr marL="457200" indent="-457200">
                        <a:buFont typeface="+mj-lt"/>
                        <a:buAutoNum type="arabicPeriod"/>
                      </a:pPr>
                      <a:r>
                        <a:rPr lang="en-US" sz="2000" kern="1200" dirty="0">
                          <a:solidFill>
                            <a:schemeClr val="tx1"/>
                          </a:solidFill>
                          <a:effectLst/>
                          <a:latin typeface="+mn-lt"/>
                          <a:ea typeface="+mn-ea"/>
                          <a:cs typeface="+mn-cs"/>
                        </a:rPr>
                        <a:t>Does it summarize the paragraph or restate the topic sentence in different words?</a:t>
                      </a:r>
                    </a:p>
                    <a:p>
                      <a:pPr marL="457200" lvl="0" indent="-457200">
                        <a:buFont typeface="+mj-lt"/>
                        <a:buAutoNum type="arabicPeriod"/>
                      </a:pPr>
                      <a:r>
                        <a:rPr lang="en-US" sz="2000" kern="1200" dirty="0">
                          <a:solidFill>
                            <a:schemeClr val="tx1"/>
                          </a:solidFill>
                          <a:effectLst/>
                          <a:latin typeface="+mn-lt"/>
                          <a:ea typeface="+mn-ea"/>
                          <a:cs typeface="+mn-cs"/>
                        </a:rPr>
                        <a:t>What compare and contrast signals are used?</a:t>
                      </a:r>
                    </a:p>
                    <a:p>
                      <a:pPr marL="0" marR="0" indent="0">
                        <a:lnSpc>
                          <a:spcPct val="107000"/>
                        </a:lnSpc>
                        <a:spcBef>
                          <a:spcPts val="0"/>
                        </a:spcBef>
                        <a:spcAft>
                          <a:spcPts val="0"/>
                        </a:spcAft>
                        <a:buNone/>
                      </a:pP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Chicken and pizza are both delicious, and they are alike and different in several ways. Pizza mainly has cheese and tomato sauce on crust, but you can put so many different toppings on it. Similarly, there are so many type of chicken. You can have fried or baked chicken, crispy or soft chicken, and spicy or sweet chicken. As for price, pizza is usually expensive at a famous pizza shop. You have to pay about 20,000 for a pizza at Dominos. The same is true for chicken. You pay almost close to 20,000 won to have </a:t>
                      </a:r>
                      <a:r>
                        <a:rPr lang="en-US" sz="2400" dirty="0" err="1">
                          <a:effectLst/>
                          <a:latin typeface="Calibri" panose="020F0502020204030204" pitchFamily="34" charset="0"/>
                          <a:ea typeface="Malgun Gothic" panose="020B0503020000020004" pitchFamily="34" charset="-127"/>
                          <a:cs typeface="Times New Roman" panose="02020603050405020304" pitchFamily="18" charset="0"/>
                        </a:rPr>
                        <a:t>Kyocheon</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 chicken delivered to your house. However, there is a big difference in where you can buy chicken or pizza. There are not as many pizza shops where I live. In contrast, you can look in any neighborhood near my house, and you can find a chicken shop. Whatever you like more, pizza and chicken are both great options for dinner tonight.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4668442"/>
                  </a:ext>
                </a:extLst>
              </a:tr>
            </a:tbl>
          </a:graphicData>
        </a:graphic>
      </p:graphicFrame>
    </p:spTree>
    <p:extLst>
      <p:ext uri="{BB962C8B-B14F-4D97-AF65-F5344CB8AC3E}">
        <p14:creationId xmlns:p14="http://schemas.microsoft.com/office/powerpoint/2010/main" val="18148241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FFE03F-0A5D-41FA-9A7D-02A38C9D83B6}"/>
              </a:ext>
            </a:extLst>
          </p:cNvPr>
          <p:cNvSpPr>
            <a:spLocks noGrp="1"/>
          </p:cNvSpPr>
          <p:nvPr>
            <p:ph idx="1"/>
          </p:nvPr>
        </p:nvSpPr>
        <p:spPr>
          <a:xfrm>
            <a:off x="304799" y="224588"/>
            <a:ext cx="11710737" cy="6464969"/>
          </a:xfrm>
        </p:spPr>
        <p:txBody>
          <a:bodyPr>
            <a:normAutofit fontScale="77500" lnSpcReduction="20000"/>
          </a:bodyPr>
          <a:lstStyle/>
          <a:p>
            <a:pPr marL="0" indent="0">
              <a:buNone/>
            </a:pPr>
            <a:r>
              <a:rPr lang="en-US" b="1" u="sng" dirty="0"/>
              <a:t>Questions about the Paragraph 1</a:t>
            </a:r>
            <a:endParaRPr lang="en-US" dirty="0"/>
          </a:p>
          <a:p>
            <a:pPr marL="514350" lvl="0" indent="-514350">
              <a:buFont typeface="+mj-lt"/>
              <a:buAutoNum type="arabicPeriod"/>
            </a:pPr>
            <a:r>
              <a:rPr lang="en-US" dirty="0"/>
              <a:t>What is the topic sentence?</a:t>
            </a:r>
          </a:p>
          <a:p>
            <a:pPr marL="514350" lvl="0" indent="-514350">
              <a:buFont typeface="+mj-lt"/>
              <a:buAutoNum type="arabicPeriod"/>
            </a:pPr>
            <a:r>
              <a:rPr lang="en-US" dirty="0"/>
              <a:t>What is compared in point 1?</a:t>
            </a:r>
          </a:p>
          <a:p>
            <a:pPr marL="514350" lvl="0" indent="-514350">
              <a:buFont typeface="+mj-lt"/>
              <a:buAutoNum type="arabicPeriod"/>
            </a:pPr>
            <a:r>
              <a:rPr lang="en-US" dirty="0"/>
              <a:t>What is compared in point 2?</a:t>
            </a:r>
          </a:p>
          <a:p>
            <a:pPr marL="514350" lvl="0" indent="-514350">
              <a:buFont typeface="+mj-lt"/>
              <a:buAutoNum type="arabicPeriod"/>
            </a:pPr>
            <a:r>
              <a:rPr lang="en-US" dirty="0"/>
              <a:t>What is compared in point 3?</a:t>
            </a:r>
          </a:p>
          <a:p>
            <a:pPr marL="514350" lvl="0" indent="-514350">
              <a:buFont typeface="+mj-lt"/>
              <a:buAutoNum type="arabicPeriod"/>
            </a:pPr>
            <a:r>
              <a:rPr lang="en-US" dirty="0"/>
              <a:t>What is the concluding sentence? </a:t>
            </a:r>
          </a:p>
          <a:p>
            <a:pPr marL="514350" indent="-514350">
              <a:buFont typeface="+mj-lt"/>
              <a:buAutoNum type="arabicPeriod"/>
            </a:pPr>
            <a:r>
              <a:rPr lang="en-US" dirty="0"/>
              <a:t>Does it summarize the paragraph or restate the topic sentence in different words?</a:t>
            </a:r>
          </a:p>
          <a:p>
            <a:pPr marL="514350" lvl="0" indent="-514350">
              <a:buFont typeface="+mj-lt"/>
              <a:buAutoNum type="arabicPeriod"/>
            </a:pPr>
            <a:r>
              <a:rPr lang="en-US" dirty="0"/>
              <a:t>What compare and contrast signals are used?</a:t>
            </a:r>
          </a:p>
          <a:p>
            <a:endParaRPr lang="en-US" dirty="0"/>
          </a:p>
          <a:p>
            <a:pPr marL="0" indent="0">
              <a:buNone/>
            </a:pPr>
            <a:r>
              <a:rPr lang="en-US" b="1" u="sng" dirty="0"/>
              <a:t>Questions about paragraph 1</a:t>
            </a:r>
            <a:endParaRPr lang="en-US" dirty="0"/>
          </a:p>
          <a:p>
            <a:pPr marL="514350" lvl="0" indent="-514350">
              <a:buFont typeface="+mj-lt"/>
              <a:buAutoNum type="arabicPeriod"/>
            </a:pPr>
            <a:r>
              <a:rPr lang="en-US" dirty="0"/>
              <a:t>Chicken and pizza are both delicious,</a:t>
            </a:r>
            <a:r>
              <a:rPr lang="en-US" u="sng" dirty="0"/>
              <a:t> and they are alike and different in</a:t>
            </a:r>
            <a:r>
              <a:rPr lang="en-US" dirty="0"/>
              <a:t> several ways.</a:t>
            </a:r>
          </a:p>
          <a:p>
            <a:pPr marL="514350" lvl="0" indent="-514350">
              <a:buFont typeface="+mj-lt"/>
              <a:buAutoNum type="arabicPeriod"/>
            </a:pPr>
            <a:r>
              <a:rPr lang="en-US" dirty="0"/>
              <a:t>What is compared in point 1?  </a:t>
            </a:r>
            <a:r>
              <a:rPr lang="en-US" b="1" dirty="0"/>
              <a:t>Pizza and chicken-types and flavors</a:t>
            </a:r>
            <a:endParaRPr lang="en-US" dirty="0"/>
          </a:p>
          <a:p>
            <a:pPr marL="514350" lvl="0" indent="-514350">
              <a:buFont typeface="+mj-lt"/>
              <a:buAutoNum type="arabicPeriod"/>
            </a:pPr>
            <a:r>
              <a:rPr lang="en-US" dirty="0"/>
              <a:t>What is compared in point 2?  </a:t>
            </a:r>
            <a:r>
              <a:rPr lang="en-US" b="1" dirty="0"/>
              <a:t>Pizza and chicken- price</a:t>
            </a:r>
            <a:endParaRPr lang="en-US" dirty="0"/>
          </a:p>
          <a:p>
            <a:pPr marL="514350" lvl="0" indent="-514350">
              <a:buFont typeface="+mj-lt"/>
              <a:buAutoNum type="arabicPeriod"/>
            </a:pPr>
            <a:r>
              <a:rPr lang="en-US" dirty="0"/>
              <a:t>What is compared in point 3?  </a:t>
            </a:r>
            <a:r>
              <a:rPr lang="en-US" b="1" dirty="0"/>
              <a:t>Pizza and chicken- shops/ locations</a:t>
            </a:r>
            <a:endParaRPr lang="en-US" dirty="0"/>
          </a:p>
          <a:p>
            <a:pPr marL="514350" lvl="0" indent="-514350">
              <a:buFont typeface="+mj-lt"/>
              <a:buAutoNum type="arabicPeriod"/>
            </a:pPr>
            <a:r>
              <a:rPr lang="en-US" dirty="0"/>
              <a:t>Whatever you like more, pizza and chicken are both great options for dinner tonight. </a:t>
            </a:r>
          </a:p>
          <a:p>
            <a:pPr marL="514350" indent="-514350">
              <a:buFont typeface="+mj-lt"/>
              <a:buAutoNum type="arabicPeriod"/>
            </a:pPr>
            <a:r>
              <a:rPr lang="en-US" dirty="0"/>
              <a:t>(Similar to topic sentence)</a:t>
            </a:r>
          </a:p>
          <a:p>
            <a:pPr marL="514350" lvl="0" indent="-514350">
              <a:buFont typeface="+mj-lt"/>
              <a:buAutoNum type="arabicPeriod"/>
            </a:pPr>
            <a:r>
              <a:rPr lang="en-US" dirty="0"/>
              <a:t>alike ,different , Similarly, same is true , However, big difference , are not as many , In contrast, </a:t>
            </a:r>
          </a:p>
          <a:p>
            <a:pPr marL="0" indent="0">
              <a:buNone/>
            </a:pPr>
            <a:endParaRPr lang="en-US" dirty="0"/>
          </a:p>
        </p:txBody>
      </p:sp>
    </p:spTree>
    <p:extLst>
      <p:ext uri="{BB962C8B-B14F-4D97-AF65-F5344CB8AC3E}">
        <p14:creationId xmlns:p14="http://schemas.microsoft.com/office/powerpoint/2010/main" val="21808834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CC683B-10F8-4B42-AEC5-93D43FB412CF}"/>
              </a:ext>
            </a:extLst>
          </p:cNvPr>
          <p:cNvGraphicFramePr>
            <a:graphicFrameLocks noGrp="1"/>
          </p:cNvGraphicFramePr>
          <p:nvPr>
            <p:ph idx="1"/>
          </p:nvPr>
        </p:nvGraphicFramePr>
        <p:xfrm>
          <a:off x="192505" y="385011"/>
          <a:ext cx="11742821" cy="6301105"/>
        </p:xfrm>
        <a:graphic>
          <a:graphicData uri="http://schemas.openxmlformats.org/drawingml/2006/table">
            <a:tbl>
              <a:tblPr firstRow="1" firstCol="1" bandRow="1"/>
              <a:tblGrid>
                <a:gridCol w="11742821">
                  <a:extLst>
                    <a:ext uri="{9D8B030D-6E8A-4147-A177-3AD203B41FA5}">
                      <a16:colId xmlns:a16="http://schemas.microsoft.com/office/drawing/2014/main" val="3177015414"/>
                    </a:ext>
                  </a:extLst>
                </a:gridCol>
              </a:tblGrid>
              <a:tr h="6063915">
                <a:tc>
                  <a:txBody>
                    <a:bodyPr/>
                    <a:lstStyle/>
                    <a:p>
                      <a:pPr marL="0" marR="0">
                        <a:lnSpc>
                          <a:spcPct val="107000"/>
                        </a:lnSpc>
                        <a:spcBef>
                          <a:spcPts val="0"/>
                        </a:spcBef>
                        <a:spcAft>
                          <a:spcPts val="0"/>
                        </a:spcAft>
                      </a:pPr>
                      <a:r>
                        <a:rPr lang="en-US" sz="2200" b="1" u="sng" dirty="0">
                          <a:effectLst/>
                          <a:latin typeface="Calibri" panose="020F0502020204030204" pitchFamily="34" charset="0"/>
                          <a:ea typeface="Malgun Gothic" panose="020B0503020000020004" pitchFamily="34" charset="-127"/>
                          <a:cs typeface="Times New Roman" panose="02020603050405020304" pitchFamily="18" charset="0"/>
                        </a:rPr>
                        <a:t>2. Block organization</a:t>
                      </a:r>
                      <a:endParaRPr lang="en-US" sz="2200" dirty="0">
                        <a:effectLst/>
                        <a:latin typeface="Calibri" panose="020F0502020204030204" pitchFamily="34" charset="0"/>
                        <a:ea typeface="Malgun Gothic" panose="020B0503020000020004" pitchFamily="34" charset="-127"/>
                        <a:cs typeface="Times New Roman" panose="02020603050405020304" pitchFamily="18" charset="0"/>
                      </a:endParaRPr>
                    </a:p>
                    <a:p>
                      <a:pPr marL="342900" lvl="0" indent="-342900">
                        <a:buFont typeface="+mj-lt"/>
                        <a:buAutoNum type="arabicPeriod"/>
                      </a:pPr>
                      <a:r>
                        <a:rPr lang="en-US" sz="2200" kern="1200" dirty="0">
                          <a:solidFill>
                            <a:schemeClr val="tx1"/>
                          </a:solidFill>
                          <a:effectLst/>
                          <a:latin typeface="+mn-lt"/>
                          <a:ea typeface="+mn-ea"/>
                          <a:cs typeface="+mn-cs"/>
                        </a:rPr>
                        <a:t>What is the topic sentence?</a:t>
                      </a:r>
                    </a:p>
                    <a:p>
                      <a:pPr marL="342900" lvl="0" indent="-342900">
                        <a:buFont typeface="+mj-lt"/>
                        <a:buAutoNum type="arabicPeriod"/>
                      </a:pPr>
                      <a:r>
                        <a:rPr lang="en-US" sz="2200" kern="1200" dirty="0">
                          <a:solidFill>
                            <a:schemeClr val="tx1"/>
                          </a:solidFill>
                          <a:effectLst/>
                          <a:latin typeface="+mn-lt"/>
                          <a:ea typeface="+mn-ea"/>
                          <a:cs typeface="+mn-cs"/>
                        </a:rPr>
                        <a:t>How is the first block organized?</a:t>
                      </a:r>
                    </a:p>
                    <a:p>
                      <a:pPr marL="342900" lvl="0" indent="-342900">
                        <a:buFont typeface="+mj-lt"/>
                        <a:buAutoNum type="arabicPeriod"/>
                      </a:pPr>
                      <a:r>
                        <a:rPr lang="en-US" sz="2200" kern="1200" dirty="0">
                          <a:solidFill>
                            <a:schemeClr val="tx1"/>
                          </a:solidFill>
                          <a:effectLst/>
                          <a:latin typeface="+mn-lt"/>
                          <a:ea typeface="+mn-ea"/>
                          <a:cs typeface="+mn-cs"/>
                        </a:rPr>
                        <a:t>How is the second block organized?</a:t>
                      </a:r>
                    </a:p>
                    <a:p>
                      <a:pPr marL="342900" lvl="0" indent="-342900">
                        <a:buFont typeface="+mj-lt"/>
                        <a:buAutoNum type="arabicPeriod"/>
                      </a:pPr>
                      <a:r>
                        <a:rPr lang="en-US" sz="2200" kern="1200" dirty="0">
                          <a:solidFill>
                            <a:schemeClr val="tx1"/>
                          </a:solidFill>
                          <a:effectLst/>
                          <a:latin typeface="+mn-lt"/>
                          <a:ea typeface="+mn-ea"/>
                          <a:cs typeface="+mn-cs"/>
                        </a:rPr>
                        <a:t>What is the concluding sentence?</a:t>
                      </a:r>
                    </a:p>
                    <a:p>
                      <a:pPr marL="342900" indent="-342900">
                        <a:buFont typeface="+mj-lt"/>
                        <a:buAutoNum type="arabicPeriod"/>
                      </a:pPr>
                      <a:r>
                        <a:rPr lang="en-US" sz="2200" kern="1200" dirty="0">
                          <a:solidFill>
                            <a:schemeClr val="tx1"/>
                          </a:solidFill>
                          <a:effectLst/>
                          <a:latin typeface="+mn-lt"/>
                          <a:ea typeface="+mn-ea"/>
                          <a:cs typeface="+mn-cs"/>
                        </a:rPr>
                        <a:t>Does it summarize the paragraph or restate the topic sentence in different words?</a:t>
                      </a:r>
                    </a:p>
                    <a:p>
                      <a:pPr marL="342900" lvl="0" indent="-342900">
                        <a:buFont typeface="+mj-lt"/>
                        <a:buAutoNum type="arabicPeriod"/>
                      </a:pPr>
                      <a:r>
                        <a:rPr lang="en-US" sz="2200" kern="1200" dirty="0">
                          <a:solidFill>
                            <a:schemeClr val="tx1"/>
                          </a:solidFill>
                          <a:effectLst/>
                          <a:latin typeface="+mn-lt"/>
                          <a:ea typeface="+mn-ea"/>
                          <a:cs typeface="+mn-cs"/>
                        </a:rPr>
                        <a:t>What compare and contrast signals are used?</a:t>
                      </a:r>
                    </a:p>
                    <a:p>
                      <a:pPr marL="0" marR="0">
                        <a:lnSpc>
                          <a:spcPct val="107000"/>
                        </a:lnSpc>
                        <a:spcBef>
                          <a:spcPts val="0"/>
                        </a:spcBef>
                        <a:spcAft>
                          <a:spcPts val="0"/>
                        </a:spcAft>
                      </a:pPr>
                      <a:endParaRPr lang="en-US" sz="22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0"/>
                        </a:spcAft>
                      </a:pPr>
                      <a:r>
                        <a:rPr lang="en-US" sz="2200" dirty="0">
                          <a:effectLst/>
                          <a:latin typeface="Calibri" panose="020F0502020204030204" pitchFamily="34" charset="0"/>
                          <a:ea typeface="Malgun Gothic" panose="020B0503020000020004" pitchFamily="34" charset="-127"/>
                          <a:cs typeface="Times New Roman" panose="02020603050405020304" pitchFamily="18" charset="0"/>
                        </a:rPr>
                        <a:t>Chicken and pizza are both great choices, but they are alike and different in several ways. Pizza has cheese and tomato sauce as its main ingredients, but you can add many different toppings. Good pizza is expensive in this country. You have to pay almost 20,000 won to get pizza from a famous pizza shop. Also, it is not that easy to get pizza. There are not that many pizza places in most neighborhoods. Like pizza, chicken has many different flavors. You can get baked chicken or friend chicken. You can get spicy chicken or sweet chicken. You can also go for crispy or regular. Chicken is often cheaper than pizza, but it can be expensive when you get it delivered from famous chicken restaurants. In contrast to pizza, there are many more options to buy chicken. Almost every neighborhood in the city has a chicken shop, but not all of them have a pizza place. Even though they have their differences, chicken or pizza are both great ideas for dinner tonight.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8286553"/>
                  </a:ext>
                </a:extLst>
              </a:tr>
            </a:tbl>
          </a:graphicData>
        </a:graphic>
      </p:graphicFrame>
    </p:spTree>
    <p:extLst>
      <p:ext uri="{BB962C8B-B14F-4D97-AF65-F5344CB8AC3E}">
        <p14:creationId xmlns:p14="http://schemas.microsoft.com/office/powerpoint/2010/main" val="39205200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B3BF0C-5843-480C-AEDC-2B13244E5023}"/>
              </a:ext>
            </a:extLst>
          </p:cNvPr>
          <p:cNvSpPr>
            <a:spLocks noGrp="1"/>
          </p:cNvSpPr>
          <p:nvPr>
            <p:ph idx="1"/>
          </p:nvPr>
        </p:nvSpPr>
        <p:spPr>
          <a:xfrm>
            <a:off x="272716" y="160420"/>
            <a:ext cx="11662610" cy="6529137"/>
          </a:xfrm>
        </p:spPr>
        <p:txBody>
          <a:bodyPr>
            <a:normAutofit fontScale="70000" lnSpcReduction="20000"/>
          </a:bodyPr>
          <a:lstStyle/>
          <a:p>
            <a:pPr marL="0" marR="0" indent="0">
              <a:lnSpc>
                <a:spcPct val="107000"/>
              </a:lnSpc>
              <a:spcBef>
                <a:spcPts val="0"/>
              </a:spcBef>
              <a:spcAft>
                <a:spcPts val="0"/>
              </a:spcAft>
              <a:buNone/>
            </a:pPr>
            <a:r>
              <a:rPr lang="en-US" b="1" u="sng" dirty="0">
                <a:latin typeface="Calibri" panose="020F0502020204030204" pitchFamily="34" charset="0"/>
                <a:ea typeface="Malgun Gothic" panose="020B0503020000020004" pitchFamily="34" charset="-127"/>
                <a:cs typeface="Times New Roman" panose="02020603050405020304" pitchFamily="18" charset="0"/>
              </a:rPr>
              <a:t>Questions about the Paragraph 2</a:t>
            </a:r>
            <a:endParaRPr lang="en-US" b="1" dirty="0">
              <a:latin typeface="Calibri" panose="020F0502020204030204" pitchFamily="34" charset="0"/>
              <a:ea typeface="Malgun Gothic" panose="020B0503020000020004" pitchFamily="34" charset="-127"/>
              <a:cs typeface="Times New Roman" panose="02020603050405020304" pitchFamily="18" charset="0"/>
            </a:endParaRPr>
          </a:p>
          <a:p>
            <a:pPr marL="514350" indent="-514350" algn="just">
              <a:lnSpc>
                <a:spcPct val="107000"/>
              </a:lnSpc>
              <a:spcBef>
                <a:spcPts val="0"/>
              </a:spcBef>
              <a:buFont typeface="+mj-lt"/>
              <a:buAutoNum type="arabicPeriod"/>
            </a:pPr>
            <a:r>
              <a:rPr lang="en-US" dirty="0">
                <a:latin typeface="Calibri" panose="020F0502020204030204" pitchFamily="34" charset="0"/>
                <a:ea typeface="Malgun Gothic" panose="020B0503020000020004" pitchFamily="34" charset="-127"/>
                <a:cs typeface="Times New Roman" panose="02020603050405020304" pitchFamily="18" charset="0"/>
              </a:rPr>
              <a:t>What is the topic sentence?</a:t>
            </a:r>
          </a:p>
          <a:p>
            <a:pPr marL="514350" indent="-514350" algn="just">
              <a:lnSpc>
                <a:spcPct val="107000"/>
              </a:lnSpc>
              <a:spcBef>
                <a:spcPts val="0"/>
              </a:spcBef>
              <a:buFont typeface="+mj-lt"/>
              <a:buAutoNum type="arabicPeriod"/>
            </a:pPr>
            <a:r>
              <a:rPr lang="en-US" dirty="0">
                <a:latin typeface="Calibri" panose="020F0502020204030204" pitchFamily="34" charset="0"/>
                <a:ea typeface="Malgun Gothic" panose="020B0503020000020004" pitchFamily="34" charset="-127"/>
                <a:cs typeface="Times New Roman" panose="02020603050405020304" pitchFamily="18" charset="0"/>
              </a:rPr>
              <a:t>How is the first block organized?</a:t>
            </a:r>
          </a:p>
          <a:p>
            <a:pPr marL="514350" indent="-514350" algn="just">
              <a:lnSpc>
                <a:spcPct val="107000"/>
              </a:lnSpc>
              <a:spcBef>
                <a:spcPts val="0"/>
              </a:spcBef>
              <a:buFont typeface="+mj-lt"/>
              <a:buAutoNum type="arabicPeriod"/>
            </a:pPr>
            <a:r>
              <a:rPr lang="en-US" dirty="0">
                <a:latin typeface="Calibri" panose="020F0502020204030204" pitchFamily="34" charset="0"/>
                <a:ea typeface="Malgun Gothic" panose="020B0503020000020004" pitchFamily="34" charset="-127"/>
                <a:cs typeface="Times New Roman" panose="02020603050405020304" pitchFamily="18" charset="0"/>
              </a:rPr>
              <a:t>How is the second block organized?</a:t>
            </a:r>
          </a:p>
          <a:p>
            <a:pPr marL="514350" indent="-514350" algn="just">
              <a:lnSpc>
                <a:spcPct val="107000"/>
              </a:lnSpc>
              <a:spcBef>
                <a:spcPts val="0"/>
              </a:spcBef>
              <a:buFont typeface="+mj-lt"/>
              <a:buAutoNum type="arabicPeriod"/>
            </a:pPr>
            <a:r>
              <a:rPr lang="en-US" dirty="0">
                <a:latin typeface="Calibri" panose="020F0502020204030204" pitchFamily="34" charset="0"/>
                <a:ea typeface="Malgun Gothic" panose="020B0503020000020004" pitchFamily="34" charset="-127"/>
                <a:cs typeface="Times New Roman" panose="02020603050405020304" pitchFamily="18" charset="0"/>
              </a:rPr>
              <a:t>What is the concluding sentence?</a:t>
            </a:r>
          </a:p>
          <a:p>
            <a:pPr marL="539750" marR="0" indent="-514350" algn="just">
              <a:lnSpc>
                <a:spcPct val="107000"/>
              </a:lnSpc>
              <a:spcBef>
                <a:spcPts val="0"/>
              </a:spcBef>
              <a:spcAft>
                <a:spcPts val="0"/>
              </a:spcAft>
              <a:buFont typeface="+mj-lt"/>
              <a:buAutoNum type="arabicPeriod"/>
            </a:pPr>
            <a:r>
              <a:rPr lang="en-US" dirty="0">
                <a:latin typeface="Calibri" panose="020F0502020204030204" pitchFamily="34" charset="0"/>
                <a:ea typeface="Malgun Gothic" panose="020B0503020000020004" pitchFamily="34" charset="-127"/>
                <a:cs typeface="Times New Roman" panose="02020603050405020304" pitchFamily="18" charset="0"/>
              </a:rPr>
              <a:t>Does it summarize the paragraph or restate the topic sentence in different words?</a:t>
            </a:r>
          </a:p>
          <a:p>
            <a:pPr marL="514350" indent="-514350">
              <a:lnSpc>
                <a:spcPct val="107000"/>
              </a:lnSpc>
              <a:spcBef>
                <a:spcPts val="0"/>
              </a:spcBef>
              <a:buFont typeface="+mj-lt"/>
              <a:buAutoNum type="arabicPeriod"/>
            </a:pPr>
            <a:r>
              <a:rPr lang="en-US" dirty="0">
                <a:latin typeface="Calibri" panose="020F0502020204030204" pitchFamily="34" charset="0"/>
                <a:ea typeface="Malgun Gothic" panose="020B0503020000020004" pitchFamily="34" charset="-127"/>
                <a:cs typeface="Times New Roman" panose="02020603050405020304" pitchFamily="18" charset="0"/>
              </a:rPr>
              <a:t>What compare and contrast signals are used?</a:t>
            </a:r>
          </a:p>
          <a:p>
            <a:pPr marL="0" marR="0" indent="0">
              <a:lnSpc>
                <a:spcPct val="107000"/>
              </a:lnSpc>
              <a:spcBef>
                <a:spcPts val="0"/>
              </a:spcBef>
              <a:spcAft>
                <a:spcPts val="0"/>
              </a:spcAft>
              <a:buNone/>
            </a:pPr>
            <a:r>
              <a:rPr lang="en-US" dirty="0">
                <a:latin typeface="Calibri" panose="020F0502020204030204" pitchFamily="34" charset="0"/>
                <a:ea typeface="Malgun Gothic" panose="020B0503020000020004" pitchFamily="34" charset="-127"/>
                <a:cs typeface="Times New Roman" panose="02020603050405020304" pitchFamily="18" charset="0"/>
              </a:rPr>
              <a:t> </a:t>
            </a:r>
          </a:p>
          <a:p>
            <a:pPr marL="0" marR="0" indent="0">
              <a:lnSpc>
                <a:spcPct val="107000"/>
              </a:lnSpc>
              <a:spcBef>
                <a:spcPts val="0"/>
              </a:spcBef>
              <a:spcAft>
                <a:spcPts val="0"/>
              </a:spcAft>
              <a:buNone/>
            </a:pPr>
            <a:r>
              <a:rPr lang="en-US" dirty="0">
                <a:latin typeface="Calibri" panose="020F0502020204030204" pitchFamily="34" charset="0"/>
                <a:ea typeface="Malgun Gothic" panose="020B0503020000020004" pitchFamily="34" charset="-127"/>
                <a:cs typeface="Times New Roman" panose="02020603050405020304" pitchFamily="18" charset="0"/>
              </a:rPr>
              <a:t> </a:t>
            </a:r>
          </a:p>
          <a:p>
            <a:pPr marL="0" marR="0" indent="0">
              <a:lnSpc>
                <a:spcPct val="107000"/>
              </a:lnSpc>
              <a:spcBef>
                <a:spcPts val="0"/>
              </a:spcBef>
              <a:spcAft>
                <a:spcPts val="0"/>
              </a:spcAft>
              <a:buNone/>
            </a:pPr>
            <a:r>
              <a:rPr lang="en-US" b="1" u="sng" dirty="0">
                <a:latin typeface="Calibri" panose="020F0502020204030204" pitchFamily="34" charset="0"/>
                <a:ea typeface="Malgun Gothic" panose="020B0503020000020004" pitchFamily="34" charset="-127"/>
                <a:cs typeface="Times New Roman" panose="02020603050405020304" pitchFamily="18" charset="0"/>
              </a:rPr>
              <a:t>Questions about the Paragraph 2</a:t>
            </a:r>
            <a:endParaRPr lang="en-US" dirty="0">
              <a:latin typeface="Calibri" panose="020F0502020204030204" pitchFamily="34" charset="0"/>
              <a:ea typeface="Malgun Gothic" panose="020B0503020000020004" pitchFamily="34" charset="-127"/>
              <a:cs typeface="Times New Roman" panose="02020603050405020304" pitchFamily="18" charset="0"/>
            </a:endParaRPr>
          </a:p>
          <a:p>
            <a:pPr marL="0" indent="0" algn="just">
              <a:lnSpc>
                <a:spcPct val="107000"/>
              </a:lnSpc>
              <a:spcBef>
                <a:spcPts val="0"/>
              </a:spcBef>
              <a:buNone/>
            </a:pPr>
            <a:r>
              <a:rPr lang="en-US" b="1" dirty="0">
                <a:latin typeface="Calibri" panose="020F0502020204030204" pitchFamily="34" charset="0"/>
                <a:ea typeface="Malgun Gothic" panose="020B0503020000020004" pitchFamily="34" charset="-127"/>
                <a:cs typeface="Times New Roman" panose="02020603050405020304" pitchFamily="18" charset="0"/>
              </a:rPr>
              <a:t>1. Topic sentence:</a:t>
            </a:r>
            <a:r>
              <a:rPr lang="en-US" dirty="0">
                <a:latin typeface="Calibri" panose="020F0502020204030204" pitchFamily="34" charset="0"/>
                <a:ea typeface="Malgun Gothic" panose="020B0503020000020004" pitchFamily="34" charset="-127"/>
                <a:cs typeface="Times New Roman" panose="02020603050405020304" pitchFamily="18" charset="0"/>
              </a:rPr>
              <a:t> Chicken and pizza are both great choices, </a:t>
            </a:r>
            <a:r>
              <a:rPr lang="en-US" u="sng" dirty="0">
                <a:latin typeface="Calibri" panose="020F0502020204030204" pitchFamily="34" charset="0"/>
                <a:ea typeface="Malgun Gothic" panose="020B0503020000020004" pitchFamily="34" charset="-127"/>
                <a:cs typeface="Times New Roman" panose="02020603050405020304" pitchFamily="18" charset="0"/>
              </a:rPr>
              <a:t>but they are alike and different in several ways</a:t>
            </a:r>
            <a:r>
              <a:rPr lang="en-US" dirty="0">
                <a:latin typeface="Calibri" panose="020F0502020204030204" pitchFamily="34" charset="0"/>
                <a:ea typeface="Malgun Gothic" panose="020B0503020000020004" pitchFamily="34" charset="-127"/>
                <a:cs typeface="Times New Roman" panose="02020603050405020304" pitchFamily="18" charset="0"/>
              </a:rPr>
              <a:t>.</a:t>
            </a:r>
          </a:p>
          <a:p>
            <a:pPr marL="0" indent="0" algn="just">
              <a:lnSpc>
                <a:spcPct val="107000"/>
              </a:lnSpc>
              <a:spcBef>
                <a:spcPts val="0"/>
              </a:spcBef>
              <a:buNone/>
            </a:pPr>
            <a:r>
              <a:rPr lang="en-US" b="1" dirty="0">
                <a:latin typeface="Calibri" panose="020F0502020204030204" pitchFamily="34" charset="0"/>
                <a:ea typeface="Malgun Gothic" panose="020B0503020000020004" pitchFamily="34" charset="-127"/>
                <a:cs typeface="Times New Roman" panose="02020603050405020304" pitchFamily="18" charset="0"/>
              </a:rPr>
              <a:t>2. How is the first block organized?</a:t>
            </a:r>
            <a:endParaRPr lang="en-US" dirty="0">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0"/>
              </a:spcAft>
              <a:buNone/>
            </a:pPr>
            <a:r>
              <a:rPr lang="en-US" dirty="0">
                <a:latin typeface="Calibri" panose="020F0502020204030204" pitchFamily="34" charset="0"/>
                <a:ea typeface="Malgun Gothic" panose="020B0503020000020004" pitchFamily="34" charset="-127"/>
                <a:cs typeface="Times New Roman" panose="02020603050405020304" pitchFamily="18" charset="0"/>
              </a:rPr>
              <a:t>Pizza- ingredients</a:t>
            </a:r>
          </a:p>
          <a:p>
            <a:pPr marL="0" marR="0" indent="0">
              <a:lnSpc>
                <a:spcPct val="107000"/>
              </a:lnSpc>
              <a:spcBef>
                <a:spcPts val="0"/>
              </a:spcBef>
              <a:spcAft>
                <a:spcPts val="0"/>
              </a:spcAft>
              <a:buNone/>
            </a:pPr>
            <a:r>
              <a:rPr lang="en-US" dirty="0">
                <a:latin typeface="Calibri" panose="020F0502020204030204" pitchFamily="34" charset="0"/>
                <a:ea typeface="Malgun Gothic" panose="020B0503020000020004" pitchFamily="34" charset="-127"/>
                <a:cs typeface="Times New Roman" panose="02020603050405020304" pitchFamily="18" charset="0"/>
              </a:rPr>
              <a:t>Pizza- price</a:t>
            </a:r>
          </a:p>
          <a:p>
            <a:pPr marL="0" marR="0" indent="0">
              <a:lnSpc>
                <a:spcPct val="107000"/>
              </a:lnSpc>
              <a:spcBef>
                <a:spcPts val="0"/>
              </a:spcBef>
              <a:spcAft>
                <a:spcPts val="0"/>
              </a:spcAft>
              <a:buNone/>
            </a:pPr>
            <a:r>
              <a:rPr lang="en-US" dirty="0">
                <a:latin typeface="Calibri" panose="020F0502020204030204" pitchFamily="34" charset="0"/>
                <a:ea typeface="Malgun Gothic" panose="020B0503020000020004" pitchFamily="34" charset="-127"/>
                <a:cs typeface="Times New Roman" panose="02020603050405020304" pitchFamily="18" charset="0"/>
              </a:rPr>
              <a:t>Pizza- shop locations</a:t>
            </a:r>
          </a:p>
          <a:p>
            <a:pPr marL="0" indent="0" algn="just">
              <a:lnSpc>
                <a:spcPct val="107000"/>
              </a:lnSpc>
              <a:spcBef>
                <a:spcPts val="0"/>
              </a:spcBef>
              <a:buNone/>
            </a:pPr>
            <a:r>
              <a:rPr lang="en-US" b="1" dirty="0">
                <a:latin typeface="Calibri" panose="020F0502020204030204" pitchFamily="34" charset="0"/>
                <a:ea typeface="Malgun Gothic" panose="020B0503020000020004" pitchFamily="34" charset="-127"/>
                <a:cs typeface="Times New Roman" panose="02020603050405020304" pitchFamily="18" charset="0"/>
              </a:rPr>
              <a:t>3. How is the second block organized?</a:t>
            </a:r>
            <a:endParaRPr lang="en-US" dirty="0">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0"/>
              </a:spcAft>
              <a:buNone/>
            </a:pPr>
            <a:r>
              <a:rPr lang="en-US" dirty="0">
                <a:latin typeface="Calibri" panose="020F0502020204030204" pitchFamily="34" charset="0"/>
                <a:ea typeface="Malgun Gothic" panose="020B0503020000020004" pitchFamily="34" charset="-127"/>
                <a:cs typeface="Times New Roman" panose="02020603050405020304" pitchFamily="18" charset="0"/>
              </a:rPr>
              <a:t>Chicken-types and flavors</a:t>
            </a:r>
          </a:p>
          <a:p>
            <a:pPr marL="0" marR="0" indent="0">
              <a:lnSpc>
                <a:spcPct val="107000"/>
              </a:lnSpc>
              <a:spcBef>
                <a:spcPts val="0"/>
              </a:spcBef>
              <a:spcAft>
                <a:spcPts val="0"/>
              </a:spcAft>
              <a:buNone/>
            </a:pPr>
            <a:r>
              <a:rPr lang="en-US" dirty="0">
                <a:latin typeface="Calibri" panose="020F0502020204030204" pitchFamily="34" charset="0"/>
                <a:ea typeface="Malgun Gothic" panose="020B0503020000020004" pitchFamily="34" charset="-127"/>
                <a:cs typeface="Times New Roman" panose="02020603050405020304" pitchFamily="18" charset="0"/>
              </a:rPr>
              <a:t>Chicken- price</a:t>
            </a:r>
          </a:p>
          <a:p>
            <a:pPr marL="0" marR="0" indent="0">
              <a:lnSpc>
                <a:spcPct val="107000"/>
              </a:lnSpc>
              <a:spcBef>
                <a:spcPts val="0"/>
              </a:spcBef>
              <a:spcAft>
                <a:spcPts val="0"/>
              </a:spcAft>
              <a:buNone/>
            </a:pPr>
            <a:r>
              <a:rPr lang="en-US" dirty="0">
                <a:latin typeface="Calibri" panose="020F0502020204030204" pitchFamily="34" charset="0"/>
                <a:ea typeface="Malgun Gothic" panose="020B0503020000020004" pitchFamily="34" charset="-127"/>
                <a:cs typeface="Times New Roman" panose="02020603050405020304" pitchFamily="18" charset="0"/>
              </a:rPr>
              <a:t>Chicken- shop locations</a:t>
            </a:r>
          </a:p>
          <a:p>
            <a:pPr marL="0" indent="0">
              <a:lnSpc>
                <a:spcPct val="107000"/>
              </a:lnSpc>
              <a:spcBef>
                <a:spcPts val="0"/>
              </a:spcBef>
              <a:buNone/>
            </a:pPr>
            <a:r>
              <a:rPr lang="en-US" b="1" dirty="0">
                <a:latin typeface="Calibri" panose="020F0502020204030204" pitchFamily="34" charset="0"/>
                <a:ea typeface="Malgun Gothic" panose="020B0503020000020004" pitchFamily="34" charset="-127"/>
                <a:cs typeface="Times New Roman" panose="02020603050405020304" pitchFamily="18" charset="0"/>
              </a:rPr>
              <a:t>4/5. Concluding sentence:</a:t>
            </a:r>
            <a:r>
              <a:rPr lang="en-US" dirty="0">
                <a:latin typeface="Calibri" panose="020F0502020204030204" pitchFamily="34" charset="0"/>
                <a:ea typeface="Malgun Gothic" panose="020B0503020000020004" pitchFamily="34" charset="-127"/>
                <a:cs typeface="Times New Roman" panose="02020603050405020304" pitchFamily="18" charset="0"/>
              </a:rPr>
              <a:t> Even though they have their differences, chicken or pizza are both great ideas for dinner tonight. (Similar to TS)</a:t>
            </a:r>
          </a:p>
          <a:p>
            <a:pPr marL="0" indent="0">
              <a:lnSpc>
                <a:spcPct val="107000"/>
              </a:lnSpc>
              <a:spcBef>
                <a:spcPts val="0"/>
              </a:spcBef>
              <a:buNone/>
            </a:pPr>
            <a:r>
              <a:rPr lang="en-US" dirty="0">
                <a:latin typeface="Calibri" panose="020F0502020204030204" pitchFamily="34" charset="0"/>
                <a:ea typeface="Malgun Gothic" panose="020B0503020000020004" pitchFamily="34" charset="-127"/>
                <a:cs typeface="Times New Roman" panose="02020603050405020304" pitchFamily="18" charset="0"/>
              </a:rPr>
              <a:t>6. but, alike, different, but , Like pizza, but , In contrast to ,but , differences</a:t>
            </a:r>
          </a:p>
          <a:p>
            <a:pPr marL="0" indent="0">
              <a:buNone/>
            </a:pPr>
            <a:endParaRPr lang="en-US" dirty="0"/>
          </a:p>
        </p:txBody>
      </p:sp>
    </p:spTree>
    <p:extLst>
      <p:ext uri="{BB962C8B-B14F-4D97-AF65-F5344CB8AC3E}">
        <p14:creationId xmlns:p14="http://schemas.microsoft.com/office/powerpoint/2010/main" val="21764965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090D8-9752-44BD-882E-6949C4118B6F}"/>
              </a:ext>
            </a:extLst>
          </p:cNvPr>
          <p:cNvSpPr>
            <a:spLocks noGrp="1"/>
          </p:cNvSpPr>
          <p:nvPr>
            <p:ph type="title"/>
          </p:nvPr>
        </p:nvSpPr>
        <p:spPr/>
        <p:txBody>
          <a:bodyPr/>
          <a:lstStyle/>
          <a:p>
            <a:pPr algn="ctr"/>
            <a:r>
              <a:rPr lang="en-US" dirty="0"/>
              <a:t>Writing Topic</a:t>
            </a:r>
          </a:p>
        </p:txBody>
      </p:sp>
      <p:sp>
        <p:nvSpPr>
          <p:cNvPr id="3" name="Content Placeholder 2">
            <a:extLst>
              <a:ext uri="{FF2B5EF4-FFF2-40B4-BE49-F238E27FC236}">
                <a16:creationId xmlns:a16="http://schemas.microsoft.com/office/drawing/2014/main" id="{E204DB31-61B2-4866-B2F3-4BA9936A4991}"/>
              </a:ext>
            </a:extLst>
          </p:cNvPr>
          <p:cNvSpPr>
            <a:spLocks noGrp="1"/>
          </p:cNvSpPr>
          <p:nvPr>
            <p:ph idx="1"/>
          </p:nvPr>
        </p:nvSpPr>
        <p:spPr/>
        <p:txBody>
          <a:bodyPr>
            <a:normAutofit/>
          </a:bodyPr>
          <a:lstStyle/>
          <a:p>
            <a:pPr marL="0" indent="0" algn="ctr">
              <a:buNone/>
            </a:pPr>
            <a:r>
              <a:rPr lang="en-US" sz="5400" dirty="0"/>
              <a:t>Compare and contrast your life last year and your life this year</a:t>
            </a:r>
          </a:p>
        </p:txBody>
      </p:sp>
    </p:spTree>
    <p:extLst>
      <p:ext uri="{BB962C8B-B14F-4D97-AF65-F5344CB8AC3E}">
        <p14:creationId xmlns:p14="http://schemas.microsoft.com/office/powerpoint/2010/main" val="20723856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FEB77-462C-4D8B-B77F-F3C11B7962DA}"/>
              </a:ext>
            </a:extLst>
          </p:cNvPr>
          <p:cNvSpPr>
            <a:spLocks noGrp="1"/>
          </p:cNvSpPr>
          <p:nvPr>
            <p:ph type="title"/>
          </p:nvPr>
        </p:nvSpPr>
        <p:spPr/>
        <p:txBody>
          <a:bodyPr/>
          <a:lstStyle/>
          <a:p>
            <a:pPr algn="ctr"/>
            <a:r>
              <a:rPr lang="en-US" b="1" dirty="0"/>
              <a:t>1. Do prewriting</a:t>
            </a:r>
          </a:p>
        </p:txBody>
      </p:sp>
      <p:graphicFrame>
        <p:nvGraphicFramePr>
          <p:cNvPr id="4" name="Content Placeholder 3">
            <a:extLst>
              <a:ext uri="{FF2B5EF4-FFF2-40B4-BE49-F238E27FC236}">
                <a16:creationId xmlns:a16="http://schemas.microsoft.com/office/drawing/2014/main" id="{469B3BE2-0871-4C04-B12C-177DB4DDF342}"/>
              </a:ext>
            </a:extLst>
          </p:cNvPr>
          <p:cNvGraphicFramePr>
            <a:graphicFrameLocks noGrp="1"/>
          </p:cNvGraphicFramePr>
          <p:nvPr>
            <p:ph idx="1"/>
            <p:extLst>
              <p:ext uri="{D42A27DB-BD31-4B8C-83A1-F6EECF244321}">
                <p14:modId xmlns:p14="http://schemas.microsoft.com/office/powerpoint/2010/main" val="2915156932"/>
              </p:ext>
            </p:extLst>
          </p:nvPr>
        </p:nvGraphicFramePr>
        <p:xfrm>
          <a:off x="2147582" y="2155971"/>
          <a:ext cx="7457812" cy="2667699"/>
        </p:xfrm>
        <a:graphic>
          <a:graphicData uri="http://schemas.openxmlformats.org/drawingml/2006/table">
            <a:tbl>
              <a:tblPr firstRow="1" firstCol="1" bandRow="1"/>
              <a:tblGrid>
                <a:gridCol w="4119433">
                  <a:extLst>
                    <a:ext uri="{9D8B030D-6E8A-4147-A177-3AD203B41FA5}">
                      <a16:colId xmlns:a16="http://schemas.microsoft.com/office/drawing/2014/main" val="1550674743"/>
                    </a:ext>
                  </a:extLst>
                </a:gridCol>
                <a:gridCol w="3338379">
                  <a:extLst>
                    <a:ext uri="{9D8B030D-6E8A-4147-A177-3AD203B41FA5}">
                      <a16:colId xmlns:a16="http://schemas.microsoft.com/office/drawing/2014/main" val="3867686683"/>
                    </a:ext>
                  </a:extLst>
                </a:gridCol>
              </a:tblGrid>
              <a:tr h="2667699">
                <a:tc>
                  <a:txBody>
                    <a:bodyPr/>
                    <a:lstStyle/>
                    <a:p>
                      <a:pPr marL="0" marR="0">
                        <a:lnSpc>
                          <a:spcPct val="107000"/>
                        </a:lnSpc>
                        <a:spcBef>
                          <a:spcPts val="0"/>
                        </a:spcBef>
                        <a:spcAft>
                          <a:spcPts val="0"/>
                        </a:spcAft>
                      </a:pPr>
                      <a:r>
                        <a:rPr lang="en-US" sz="2000" b="1" dirty="0">
                          <a:effectLst/>
                          <a:latin typeface="Calibri" panose="020F0502020204030204" pitchFamily="34" charset="0"/>
                          <a:ea typeface="Malgun Gothic" panose="020B0503020000020004" pitchFamily="34" charset="-127"/>
                          <a:cs typeface="Times New Roman" panose="02020603050405020304" pitchFamily="18" charset="0"/>
                        </a:rPr>
                        <a:t>Last year</a:t>
                      </a:r>
                      <a:endParaRPr lang="en-US" sz="20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0"/>
                        </a:spcAft>
                      </a:pP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In good shape</a:t>
                      </a:r>
                    </a:p>
                    <a:p>
                      <a:pPr marL="0" marR="0">
                        <a:lnSpc>
                          <a:spcPct val="107000"/>
                        </a:lnSpc>
                        <a:spcBef>
                          <a:spcPts val="0"/>
                        </a:spcBef>
                        <a:spcAft>
                          <a:spcPts val="0"/>
                        </a:spcAft>
                      </a:pP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Wife was pregnant</a:t>
                      </a:r>
                    </a:p>
                    <a:p>
                      <a:pPr marL="0" marR="0">
                        <a:lnSpc>
                          <a:spcPct val="107000"/>
                        </a:lnSpc>
                        <a:spcBef>
                          <a:spcPts val="0"/>
                        </a:spcBef>
                        <a:spcAft>
                          <a:spcPts val="0"/>
                        </a:spcAft>
                      </a:pP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Short hair</a:t>
                      </a:r>
                    </a:p>
                    <a:p>
                      <a:pPr marL="0" marR="0">
                        <a:lnSpc>
                          <a:spcPct val="107000"/>
                        </a:lnSpc>
                        <a:spcBef>
                          <a:spcPts val="0"/>
                        </a:spcBef>
                        <a:spcAft>
                          <a:spcPts val="0"/>
                        </a:spcAft>
                      </a:pP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Lots of free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b="1" dirty="0">
                          <a:effectLst/>
                          <a:latin typeface="Calibri" panose="020F0502020204030204" pitchFamily="34" charset="0"/>
                          <a:ea typeface="Malgun Gothic" panose="020B0503020000020004" pitchFamily="34" charset="-127"/>
                          <a:cs typeface="Times New Roman" panose="02020603050405020304" pitchFamily="18" charset="0"/>
                        </a:rPr>
                        <a:t>This year</a:t>
                      </a:r>
                      <a:endParaRPr lang="en-US" sz="20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0"/>
                        </a:spcAft>
                      </a:pP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In bad shape</a:t>
                      </a:r>
                    </a:p>
                    <a:p>
                      <a:pPr marL="0" marR="0">
                        <a:lnSpc>
                          <a:spcPct val="107000"/>
                        </a:lnSpc>
                        <a:spcBef>
                          <a:spcPts val="0"/>
                        </a:spcBef>
                        <a:spcAft>
                          <a:spcPts val="0"/>
                        </a:spcAft>
                      </a:pP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Have a baby</a:t>
                      </a:r>
                    </a:p>
                    <a:p>
                      <a:pPr marL="0" marR="0">
                        <a:lnSpc>
                          <a:spcPct val="107000"/>
                        </a:lnSpc>
                        <a:spcBef>
                          <a:spcPts val="0"/>
                        </a:spcBef>
                        <a:spcAft>
                          <a:spcPts val="0"/>
                        </a:spcAft>
                      </a:pP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Long hair</a:t>
                      </a:r>
                    </a:p>
                    <a:p>
                      <a:pPr marL="0" marR="0">
                        <a:lnSpc>
                          <a:spcPct val="107000"/>
                        </a:lnSpc>
                        <a:spcBef>
                          <a:spcPts val="0"/>
                        </a:spcBef>
                        <a:spcAft>
                          <a:spcPts val="0"/>
                        </a:spcAft>
                      </a:pP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Very busy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1523270"/>
                  </a:ext>
                </a:extLst>
              </a:tr>
            </a:tbl>
          </a:graphicData>
        </a:graphic>
      </p:graphicFrame>
    </p:spTree>
    <p:extLst>
      <p:ext uri="{BB962C8B-B14F-4D97-AF65-F5344CB8AC3E}">
        <p14:creationId xmlns:p14="http://schemas.microsoft.com/office/powerpoint/2010/main" val="31753959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05EAA-687D-49D4-BE86-4345A86CBAFE}"/>
              </a:ext>
            </a:extLst>
          </p:cNvPr>
          <p:cNvSpPr>
            <a:spLocks noGrp="1"/>
          </p:cNvSpPr>
          <p:nvPr>
            <p:ph type="title"/>
          </p:nvPr>
        </p:nvSpPr>
        <p:spPr/>
        <p:txBody>
          <a:bodyPr/>
          <a:lstStyle/>
          <a:p>
            <a:pPr algn="ctr"/>
            <a:r>
              <a:rPr lang="en-US" b="1" dirty="0"/>
              <a:t>2. Make an outline</a:t>
            </a:r>
          </a:p>
        </p:txBody>
      </p:sp>
      <p:graphicFrame>
        <p:nvGraphicFramePr>
          <p:cNvPr id="4" name="Content Placeholder 3">
            <a:extLst>
              <a:ext uri="{FF2B5EF4-FFF2-40B4-BE49-F238E27FC236}">
                <a16:creationId xmlns:a16="http://schemas.microsoft.com/office/drawing/2014/main" id="{BF7CAEB7-E427-4949-8D87-BD5BAD028DFF}"/>
              </a:ext>
            </a:extLst>
          </p:cNvPr>
          <p:cNvGraphicFramePr>
            <a:graphicFrameLocks noGrp="1"/>
          </p:cNvGraphicFramePr>
          <p:nvPr>
            <p:ph idx="1"/>
            <p:extLst>
              <p:ext uri="{D42A27DB-BD31-4B8C-83A1-F6EECF244321}">
                <p14:modId xmlns:p14="http://schemas.microsoft.com/office/powerpoint/2010/main" val="3288593986"/>
              </p:ext>
            </p:extLst>
          </p:nvPr>
        </p:nvGraphicFramePr>
        <p:xfrm>
          <a:off x="838200" y="2168862"/>
          <a:ext cx="10352714" cy="3382676"/>
        </p:xfrm>
        <a:graphic>
          <a:graphicData uri="http://schemas.openxmlformats.org/drawingml/2006/table">
            <a:tbl>
              <a:tblPr firstRow="1" firstCol="1" bandRow="1"/>
              <a:tblGrid>
                <a:gridCol w="5176357">
                  <a:extLst>
                    <a:ext uri="{9D8B030D-6E8A-4147-A177-3AD203B41FA5}">
                      <a16:colId xmlns:a16="http://schemas.microsoft.com/office/drawing/2014/main" val="1331844194"/>
                    </a:ext>
                  </a:extLst>
                </a:gridCol>
                <a:gridCol w="5176357">
                  <a:extLst>
                    <a:ext uri="{9D8B030D-6E8A-4147-A177-3AD203B41FA5}">
                      <a16:colId xmlns:a16="http://schemas.microsoft.com/office/drawing/2014/main" val="1843187492"/>
                    </a:ext>
                  </a:extLst>
                </a:gridCol>
              </a:tblGrid>
              <a:tr h="3382676">
                <a:tc>
                  <a:txBody>
                    <a:bodyPr/>
                    <a:lstStyle/>
                    <a:p>
                      <a:pPr marL="0" marR="0">
                        <a:lnSpc>
                          <a:spcPct val="107000"/>
                        </a:lnSpc>
                        <a:spcBef>
                          <a:spcPts val="0"/>
                        </a:spcBef>
                        <a:spcAft>
                          <a:spcPts val="0"/>
                        </a:spcAft>
                      </a:pPr>
                      <a:r>
                        <a:rPr lang="en-US" sz="1800" b="1" dirty="0">
                          <a:effectLst/>
                          <a:latin typeface="Calibri" panose="020F0502020204030204" pitchFamily="34" charset="0"/>
                          <a:ea typeface="Malgun Gothic" panose="020B0503020000020004" pitchFamily="34" charset="-127"/>
                          <a:cs typeface="Times New Roman" panose="02020603050405020304" pitchFamily="18" charset="0"/>
                        </a:rPr>
                        <a:t>Point by point</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in good shape, in bad shape</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wife was pregnant, have a baby</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short hair, -long hair</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free </a:t>
                      </a:r>
                      <a:r>
                        <a:rPr lang="en-US" sz="1800" dirty="0" err="1">
                          <a:effectLst/>
                          <a:latin typeface="Calibri" panose="020F0502020204030204" pitchFamily="34" charset="0"/>
                          <a:ea typeface="Malgun Gothic" panose="020B0503020000020004" pitchFamily="34" charset="-127"/>
                          <a:cs typeface="Times New Roman" panose="02020603050405020304" pitchFamily="18" charset="0"/>
                        </a:rPr>
                        <a:t>time,busy</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effectLst/>
                          <a:latin typeface="Calibri" panose="020F0502020204030204" pitchFamily="34" charset="0"/>
                          <a:ea typeface="Malgun Gothic" panose="020B0503020000020004" pitchFamily="34" charset="-127"/>
                          <a:cs typeface="Times New Roman" panose="02020603050405020304" pitchFamily="18" charset="0"/>
                        </a:rPr>
                        <a:t>Block</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Block 1: Last year</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In good shape</a:t>
                      </a:r>
                    </a:p>
                    <a:p>
                      <a:pPr marL="285750" marR="0" indent="-285750">
                        <a:lnSpc>
                          <a:spcPct val="107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Wife was pregnant</a:t>
                      </a:r>
                    </a:p>
                    <a:p>
                      <a:pPr marL="285750" marR="0" indent="-285750">
                        <a:lnSpc>
                          <a:spcPct val="107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Short hair</a:t>
                      </a:r>
                    </a:p>
                    <a:p>
                      <a:pPr marL="285750" marR="0" indent="-285750">
                        <a:lnSpc>
                          <a:spcPct val="107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Lots of free time</a:t>
                      </a:r>
                    </a:p>
                    <a:p>
                      <a:pPr marL="0" marR="0">
                        <a:lnSpc>
                          <a:spcPct val="107000"/>
                        </a:lnSpc>
                        <a:spcBef>
                          <a:spcPts val="0"/>
                        </a:spcBef>
                        <a:spcAft>
                          <a:spcPts val="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Block 2: This year</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In bad shape</a:t>
                      </a:r>
                    </a:p>
                    <a:p>
                      <a:pPr marL="285750" marR="0" indent="-285750">
                        <a:lnSpc>
                          <a:spcPct val="107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Have a baby</a:t>
                      </a:r>
                    </a:p>
                    <a:p>
                      <a:pPr marL="285750" marR="0" indent="-285750">
                        <a:lnSpc>
                          <a:spcPct val="107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Long hair</a:t>
                      </a:r>
                    </a:p>
                    <a:p>
                      <a:pPr marL="285750" marR="0" indent="-285750">
                        <a:lnSpc>
                          <a:spcPct val="107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Very busy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0114308"/>
                  </a:ext>
                </a:extLst>
              </a:tr>
            </a:tbl>
          </a:graphicData>
        </a:graphic>
      </p:graphicFrame>
    </p:spTree>
    <p:extLst>
      <p:ext uri="{BB962C8B-B14F-4D97-AF65-F5344CB8AC3E}">
        <p14:creationId xmlns:p14="http://schemas.microsoft.com/office/powerpoint/2010/main" val="15481191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A2E84-DBAD-4014-B07C-C0BF8D161CEE}"/>
              </a:ext>
            </a:extLst>
          </p:cNvPr>
          <p:cNvSpPr>
            <a:spLocks noGrp="1"/>
          </p:cNvSpPr>
          <p:nvPr>
            <p:ph type="title"/>
          </p:nvPr>
        </p:nvSpPr>
        <p:spPr/>
        <p:txBody>
          <a:bodyPr/>
          <a:lstStyle/>
          <a:p>
            <a:pPr algn="ctr"/>
            <a:r>
              <a:rPr lang="en-US" b="1" dirty="0"/>
              <a:t>3. Write your paragraph. </a:t>
            </a:r>
          </a:p>
        </p:txBody>
      </p:sp>
      <p:sp>
        <p:nvSpPr>
          <p:cNvPr id="3" name="Content Placeholder 2">
            <a:extLst>
              <a:ext uri="{FF2B5EF4-FFF2-40B4-BE49-F238E27FC236}">
                <a16:creationId xmlns:a16="http://schemas.microsoft.com/office/drawing/2014/main" id="{FCC10CC8-1381-4DE8-A90B-7E586949AE02}"/>
              </a:ext>
            </a:extLst>
          </p:cNvPr>
          <p:cNvSpPr>
            <a:spLocks noGrp="1"/>
          </p:cNvSpPr>
          <p:nvPr>
            <p:ph idx="1"/>
          </p:nvPr>
        </p:nvSpPr>
        <p:spPr/>
        <p:txBody>
          <a:bodyPr/>
          <a:lstStyle/>
          <a:p>
            <a:pPr algn="ctr"/>
            <a:r>
              <a:rPr lang="en-US" sz="3200" dirty="0"/>
              <a:t>Due week 11 (May 25-29) before your class time. </a:t>
            </a:r>
          </a:p>
          <a:p>
            <a:pPr algn="ctr"/>
            <a:r>
              <a:rPr lang="en-US" sz="3200" dirty="0"/>
              <a:t>At least 8 sentences.</a:t>
            </a:r>
          </a:p>
          <a:p>
            <a:pPr algn="ctr"/>
            <a:r>
              <a:rPr lang="en-US" sz="3200" dirty="0"/>
              <a:t>You do not have to send me the prewriting and outline.</a:t>
            </a:r>
          </a:p>
          <a:p>
            <a:pPr algn="ctr"/>
            <a:r>
              <a:rPr lang="en-US" sz="3200" dirty="0"/>
              <a:t>Make sure you have a great topic sentence (show that you are comparing and contrasting in the paragraph) and an outstanding concluding sentence.</a:t>
            </a:r>
          </a:p>
          <a:p>
            <a:pPr algn="ctr"/>
            <a:r>
              <a:rPr lang="en-US" sz="3200" dirty="0"/>
              <a:t>Use compare and contrast signals. </a:t>
            </a:r>
          </a:p>
        </p:txBody>
      </p:sp>
    </p:spTree>
    <p:extLst>
      <p:ext uri="{BB962C8B-B14F-4D97-AF65-F5344CB8AC3E}">
        <p14:creationId xmlns:p14="http://schemas.microsoft.com/office/powerpoint/2010/main" val="377956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FAF4A-95A2-4E1A-8B03-A2A17F1CE318}"/>
              </a:ext>
            </a:extLst>
          </p:cNvPr>
          <p:cNvSpPr>
            <a:spLocks noGrp="1"/>
          </p:cNvSpPr>
          <p:nvPr>
            <p:ph type="title"/>
          </p:nvPr>
        </p:nvSpPr>
        <p:spPr/>
        <p:txBody>
          <a:bodyPr/>
          <a:lstStyle/>
          <a:p>
            <a:pPr algn="ctr"/>
            <a:r>
              <a:rPr lang="en-US" dirty="0"/>
              <a:t>Warm-up video</a:t>
            </a:r>
          </a:p>
        </p:txBody>
      </p:sp>
      <p:sp>
        <p:nvSpPr>
          <p:cNvPr id="3" name="Content Placeholder 2">
            <a:extLst>
              <a:ext uri="{FF2B5EF4-FFF2-40B4-BE49-F238E27FC236}">
                <a16:creationId xmlns:a16="http://schemas.microsoft.com/office/drawing/2014/main" id="{A6C8D3CD-D3D2-4DD6-AD53-7E07042A00AF}"/>
              </a:ext>
            </a:extLst>
          </p:cNvPr>
          <p:cNvSpPr>
            <a:spLocks noGrp="1"/>
          </p:cNvSpPr>
          <p:nvPr>
            <p:ph idx="1"/>
          </p:nvPr>
        </p:nvSpPr>
        <p:spPr/>
        <p:txBody>
          <a:bodyPr>
            <a:normAutofit lnSpcReduction="10000"/>
          </a:bodyPr>
          <a:lstStyle/>
          <a:p>
            <a:pPr marL="0" indent="0">
              <a:buNone/>
            </a:pPr>
            <a:r>
              <a:rPr lang="en-US" dirty="0"/>
              <a:t>1. busy</a:t>
            </a:r>
          </a:p>
          <a:p>
            <a:pPr marL="0" indent="0">
              <a:buNone/>
            </a:pPr>
            <a:r>
              <a:rPr lang="en-US" dirty="0"/>
              <a:t>2. the bad things </a:t>
            </a:r>
          </a:p>
          <a:p>
            <a:pPr marL="0" indent="0">
              <a:buNone/>
            </a:pPr>
            <a:r>
              <a:rPr lang="en-US" dirty="0"/>
              <a:t>3. happy </a:t>
            </a:r>
          </a:p>
          <a:p>
            <a:pPr marL="0" indent="0">
              <a:buNone/>
            </a:pPr>
            <a:r>
              <a:rPr lang="en-US" dirty="0"/>
              <a:t>4. I’m relaxed</a:t>
            </a:r>
          </a:p>
          <a:p>
            <a:pPr marL="0" indent="0">
              <a:buNone/>
            </a:pPr>
            <a:r>
              <a:rPr lang="en-US" dirty="0"/>
              <a:t>5. word </a:t>
            </a:r>
          </a:p>
          <a:p>
            <a:pPr marL="0" indent="0">
              <a:buNone/>
            </a:pPr>
            <a:r>
              <a:rPr lang="en-US" dirty="0"/>
              <a:t>6. 98%</a:t>
            </a:r>
          </a:p>
          <a:p>
            <a:pPr marL="0" indent="0">
              <a:buNone/>
            </a:pPr>
            <a:endParaRPr lang="en-US" dirty="0"/>
          </a:p>
          <a:p>
            <a:pPr marL="0" indent="0" algn="ctr">
              <a:buNone/>
            </a:pPr>
            <a:r>
              <a:rPr lang="en-US" dirty="0"/>
              <a:t>Think about it</a:t>
            </a:r>
          </a:p>
          <a:p>
            <a:pPr marL="0" indent="0" algn="ctr">
              <a:buNone/>
            </a:pPr>
            <a:r>
              <a:rPr lang="en-US" dirty="0"/>
              <a:t>110D Do you think that having yoga class in schools is a good thing?</a:t>
            </a:r>
          </a:p>
          <a:p>
            <a:pPr marL="0" indent="0">
              <a:buNone/>
            </a:pPr>
            <a:endParaRPr lang="en-US" dirty="0"/>
          </a:p>
        </p:txBody>
      </p:sp>
    </p:spTree>
    <p:extLst>
      <p:ext uri="{BB962C8B-B14F-4D97-AF65-F5344CB8AC3E}">
        <p14:creationId xmlns:p14="http://schemas.microsoft.com/office/powerpoint/2010/main" val="8339182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C9F1D-1A9F-4D33-8CB9-19C0B960805C}"/>
              </a:ext>
            </a:extLst>
          </p:cNvPr>
          <p:cNvSpPr>
            <a:spLocks noGrp="1"/>
          </p:cNvSpPr>
          <p:nvPr>
            <p:ph type="title"/>
          </p:nvPr>
        </p:nvSpPr>
        <p:spPr>
          <a:xfrm>
            <a:off x="838200" y="365125"/>
            <a:ext cx="10515600" cy="196349"/>
          </a:xfrm>
        </p:spPr>
        <p:txBody>
          <a:bodyPr>
            <a:normAutofit fontScale="90000"/>
          </a:bodyPr>
          <a:lstStyle/>
          <a:p>
            <a:pPr algn="ctr"/>
            <a:r>
              <a:rPr lang="en-US" dirty="0"/>
              <a:t>Assignments for next week</a:t>
            </a:r>
          </a:p>
        </p:txBody>
      </p:sp>
      <p:sp>
        <p:nvSpPr>
          <p:cNvPr id="3" name="Content Placeholder 2">
            <a:extLst>
              <a:ext uri="{FF2B5EF4-FFF2-40B4-BE49-F238E27FC236}">
                <a16:creationId xmlns:a16="http://schemas.microsoft.com/office/drawing/2014/main" id="{106CD949-7C15-4B59-867D-D76958952DF7}"/>
              </a:ext>
            </a:extLst>
          </p:cNvPr>
          <p:cNvSpPr>
            <a:spLocks noGrp="1"/>
          </p:cNvSpPr>
          <p:nvPr>
            <p:ph idx="1"/>
          </p:nvPr>
        </p:nvSpPr>
        <p:spPr>
          <a:xfrm>
            <a:off x="336883" y="855677"/>
            <a:ext cx="11855117" cy="5805974"/>
          </a:xfrm>
        </p:spPr>
        <p:txBody>
          <a:bodyPr>
            <a:noAutofit/>
          </a:bodyPr>
          <a:lstStyle/>
          <a:p>
            <a:pPr marL="0" indent="0">
              <a:buNone/>
            </a:pPr>
            <a:r>
              <a:rPr lang="en-US" sz="2000" dirty="0"/>
              <a:t>1. Do your tasks on e-class.</a:t>
            </a:r>
          </a:p>
          <a:p>
            <a:pPr marL="0" indent="0">
              <a:buNone/>
            </a:pPr>
            <a:r>
              <a:rPr lang="en-US" sz="2000" dirty="0"/>
              <a:t>2. Write your paragraph. Due in two weeks-Week 11.</a:t>
            </a:r>
          </a:p>
          <a:p>
            <a:pPr marL="0" indent="0">
              <a:buNone/>
            </a:pPr>
            <a:r>
              <a:rPr lang="en-US" sz="2000" dirty="0"/>
              <a:t>3. Preview Unit 9</a:t>
            </a:r>
          </a:p>
          <a:p>
            <a:pPr marL="0" indent="0">
              <a:buNone/>
            </a:pPr>
            <a:r>
              <a:rPr lang="en-US" sz="2000" b="1" dirty="0"/>
              <a:t>4. HW 3 is due Week 11 </a:t>
            </a:r>
            <a:r>
              <a:rPr lang="en-US" sz="2000" dirty="0"/>
              <a:t>(May 25-29) before your normal class time.</a:t>
            </a:r>
          </a:p>
          <a:p>
            <a:pPr marL="0" indent="0">
              <a:lnSpc>
                <a:spcPct val="120000"/>
              </a:lnSpc>
              <a:spcBef>
                <a:spcPts val="0"/>
              </a:spcBef>
              <a:buNone/>
            </a:pPr>
            <a:endParaRPr lang="en-US" sz="2000" dirty="0"/>
          </a:p>
          <a:p>
            <a:pPr marL="0" indent="0">
              <a:lnSpc>
                <a:spcPct val="120000"/>
              </a:lnSpc>
              <a:spcBef>
                <a:spcPts val="0"/>
              </a:spcBef>
              <a:buNone/>
            </a:pPr>
            <a:r>
              <a:rPr lang="en-US" sz="2000" dirty="0"/>
              <a:t>A)Print the PDFs. Do the work. Take pictures. Upload them at the link below. </a:t>
            </a:r>
          </a:p>
          <a:p>
            <a:pPr marL="0" indent="0">
              <a:lnSpc>
                <a:spcPct val="120000"/>
              </a:lnSpc>
              <a:spcBef>
                <a:spcPts val="0"/>
              </a:spcBef>
              <a:buNone/>
            </a:pPr>
            <a:r>
              <a:rPr lang="en-US" sz="2000" dirty="0"/>
              <a:t>OR write your answers on a piece of paper. Take pictures. Upload them at the links below.</a:t>
            </a:r>
          </a:p>
          <a:p>
            <a:pPr marL="0" indent="0">
              <a:lnSpc>
                <a:spcPct val="120000"/>
              </a:lnSpc>
              <a:spcBef>
                <a:spcPts val="0"/>
              </a:spcBef>
              <a:buNone/>
            </a:pPr>
            <a:r>
              <a:rPr lang="en-US" sz="2000" dirty="0"/>
              <a:t> </a:t>
            </a:r>
          </a:p>
          <a:p>
            <a:pPr marL="0" indent="0">
              <a:lnSpc>
                <a:spcPct val="120000"/>
              </a:lnSpc>
              <a:spcBef>
                <a:spcPts val="0"/>
              </a:spcBef>
              <a:buNone/>
            </a:pPr>
            <a:r>
              <a:rPr lang="en-US" sz="2000" dirty="0"/>
              <a:t>B) When you finish your homework, </a:t>
            </a:r>
            <a:r>
              <a:rPr lang="en-US" sz="2000" b="1" dirty="0"/>
              <a:t>put the files into a zip file </a:t>
            </a:r>
            <a:r>
              <a:rPr lang="en-US" sz="2000" dirty="0"/>
              <a:t>and upload it at this link:</a:t>
            </a:r>
          </a:p>
          <a:p>
            <a:pPr marL="0" indent="0">
              <a:lnSpc>
                <a:spcPct val="120000"/>
              </a:lnSpc>
              <a:spcBef>
                <a:spcPts val="0"/>
              </a:spcBef>
              <a:buNone/>
            </a:pPr>
            <a:r>
              <a:rPr lang="en-US" sz="2000" dirty="0"/>
              <a:t>Monday 1:30: </a:t>
            </a:r>
            <a:r>
              <a:rPr lang="en-US" sz="2000" dirty="0">
                <a:hlinkClick r:id="rId2"/>
              </a:rPr>
              <a:t>https://forms.gle</a:t>
            </a:r>
            <a:r>
              <a:rPr lang="en-US" sz="2000">
                <a:hlinkClick r:id="rId2"/>
              </a:rPr>
              <a:t>/Gj8ievzAwH7wruij9</a:t>
            </a:r>
            <a:endParaRPr lang="en-US" sz="2000" dirty="0"/>
          </a:p>
          <a:p>
            <a:pPr marL="0" indent="0">
              <a:lnSpc>
                <a:spcPct val="120000"/>
              </a:lnSpc>
              <a:spcBef>
                <a:spcPts val="0"/>
              </a:spcBef>
              <a:buNone/>
            </a:pPr>
            <a:r>
              <a:rPr lang="en-US" sz="2000" dirty="0"/>
              <a:t>Wednesday 9:30: </a:t>
            </a:r>
            <a:r>
              <a:rPr lang="en-US" sz="2000" dirty="0">
                <a:hlinkClick r:id="rId3"/>
              </a:rPr>
              <a:t>https://forms.gle/UikL7aFXgJmsEcu26</a:t>
            </a:r>
            <a:endParaRPr lang="en-US" sz="2000" dirty="0"/>
          </a:p>
          <a:p>
            <a:pPr marL="0" indent="0">
              <a:lnSpc>
                <a:spcPct val="120000"/>
              </a:lnSpc>
              <a:spcBef>
                <a:spcPts val="0"/>
              </a:spcBef>
              <a:buNone/>
            </a:pPr>
            <a:r>
              <a:rPr lang="en-US" sz="2000" dirty="0"/>
              <a:t>Friday 11:30: </a:t>
            </a:r>
            <a:r>
              <a:rPr lang="en-US" sz="2000" dirty="0">
                <a:hlinkClick r:id="rId4"/>
              </a:rPr>
              <a:t>https://forms.gle/sgzteeEc7Ph8gXss9</a:t>
            </a:r>
            <a:endParaRPr lang="en-US" sz="2000" dirty="0"/>
          </a:p>
          <a:p>
            <a:pPr marL="0" indent="0">
              <a:lnSpc>
                <a:spcPct val="120000"/>
              </a:lnSpc>
              <a:spcBef>
                <a:spcPts val="0"/>
              </a:spcBef>
              <a:buNone/>
            </a:pPr>
            <a:r>
              <a:rPr lang="en-US" sz="2000" dirty="0"/>
              <a:t> Friday 3:30: </a:t>
            </a:r>
            <a:r>
              <a:rPr lang="en-US" sz="2000" dirty="0">
                <a:hlinkClick r:id="rId5"/>
              </a:rPr>
              <a:t>https://forms.gle/ybKrFdfgT2H6sb387</a:t>
            </a:r>
            <a:endParaRPr lang="en-US" sz="2000" dirty="0"/>
          </a:p>
          <a:p>
            <a:pPr marL="0" indent="0">
              <a:lnSpc>
                <a:spcPct val="120000"/>
              </a:lnSpc>
              <a:spcBef>
                <a:spcPts val="0"/>
              </a:spcBef>
              <a:buNone/>
            </a:pPr>
            <a:endParaRPr lang="en-US" sz="2000" dirty="0"/>
          </a:p>
          <a:p>
            <a:pPr marL="0" indent="0">
              <a:lnSpc>
                <a:spcPct val="120000"/>
              </a:lnSpc>
              <a:spcBef>
                <a:spcPts val="0"/>
              </a:spcBef>
              <a:buNone/>
            </a:pPr>
            <a:r>
              <a:rPr lang="en-US" sz="1600" dirty="0"/>
              <a:t>*Your file names should look like this: Creativity HW 3 (DAY) (TIME) (YOUR NAME) (STUDENT NUMBER</a:t>
            </a:r>
          </a:p>
          <a:p>
            <a:pPr marL="0" indent="0">
              <a:lnSpc>
                <a:spcPct val="120000"/>
              </a:lnSpc>
              <a:spcBef>
                <a:spcPts val="0"/>
              </a:spcBef>
              <a:buNone/>
            </a:pPr>
            <a:r>
              <a:rPr lang="en-US" sz="1600" dirty="0"/>
              <a:t>			        Example: Creativity HW 3 Monday 930  Scott Henderson 20151234</a:t>
            </a:r>
          </a:p>
        </p:txBody>
      </p:sp>
    </p:spTree>
    <p:extLst>
      <p:ext uri="{BB962C8B-B14F-4D97-AF65-F5344CB8AC3E}">
        <p14:creationId xmlns:p14="http://schemas.microsoft.com/office/powerpoint/2010/main" val="2776419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7323DC2-6F59-45D1-968D-B00755FF2051}"/>
              </a:ext>
            </a:extLst>
          </p:cNvPr>
          <p:cNvGraphicFramePr>
            <a:graphicFrameLocks noGrp="1"/>
          </p:cNvGraphicFramePr>
          <p:nvPr>
            <p:ph idx="1"/>
            <p:extLst>
              <p:ext uri="{D42A27DB-BD31-4B8C-83A1-F6EECF244321}">
                <p14:modId xmlns:p14="http://schemas.microsoft.com/office/powerpoint/2010/main" val="3555297828"/>
              </p:ext>
            </p:extLst>
          </p:nvPr>
        </p:nvGraphicFramePr>
        <p:xfrm>
          <a:off x="176463" y="121920"/>
          <a:ext cx="11903242" cy="6400800"/>
        </p:xfrm>
        <a:graphic>
          <a:graphicData uri="http://schemas.openxmlformats.org/drawingml/2006/table">
            <a:tbl>
              <a:tblPr firstRow="1" firstCol="1" bandRow="1"/>
              <a:tblGrid>
                <a:gridCol w="5967794">
                  <a:extLst>
                    <a:ext uri="{9D8B030D-6E8A-4147-A177-3AD203B41FA5}">
                      <a16:colId xmlns:a16="http://schemas.microsoft.com/office/drawing/2014/main" val="1185126200"/>
                    </a:ext>
                  </a:extLst>
                </a:gridCol>
                <a:gridCol w="5935448">
                  <a:extLst>
                    <a:ext uri="{9D8B030D-6E8A-4147-A177-3AD203B41FA5}">
                      <a16:colId xmlns:a16="http://schemas.microsoft.com/office/drawing/2014/main" val="3440799913"/>
                    </a:ext>
                  </a:extLst>
                </a:gridCol>
              </a:tblGrid>
              <a:tr h="6131292">
                <a:tc>
                  <a:txBody>
                    <a:bodyPr/>
                    <a:lstStyle/>
                    <a:p>
                      <a:pPr marL="0" marR="0">
                        <a:spcBef>
                          <a:spcPts val="0"/>
                        </a:spcBef>
                        <a:spcAft>
                          <a:spcPts val="0"/>
                        </a:spcAft>
                      </a:pPr>
                      <a:r>
                        <a:rPr lang="en-US" sz="140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Unit 8-Yoga in Schools</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sz="1400" dirty="0">
                          <a:solidFill>
                            <a:srgbClr val="000000"/>
                          </a:solidFill>
                          <a:effectLst/>
                          <a:latin typeface="Times New Roman" panose="02020603050405020304" pitchFamily="18" charset="0"/>
                        </a:rPr>
                        <a:t>Priore: Warrior clap, one, two, three. One, two, three. One, two, three.</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Narrator: Warriors alive, ready for their next challenge.</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Priore: And go for it. Warrior three.</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Narrator: Whether it’s reading, math, or simply finding the strength to focus in class.</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Priore: Sometimes it takes a lot of courage to just be a little bit more still, and not busy.</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Narrator: The lesson is universal.</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Priore: You have the courage to fall.</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Narrator: The tool, a bit less orthodox. How many of you think that yoga has made a difference in your life? Everybody?</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Student: I’m open, like, my mind is comfortable.</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Student #2: I forget about, like the bad things that are happening.</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Student #3: I feel happy and, like, calm.</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Student #4: Before, I’m always, just, running around, and not really paying attention. But, after yoga, I feel like I’m relaxed and can do my work more faster and calm.</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Priore: Let it go.</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Narrator: It was a difference Katherine Priore noticed more than a decade ago.</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Priore: And that also takes some courage, opening up that heart area. That can be scary.</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Narrator: When she first turned to yoga, as a stressed-out school teacher.</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Priore: I think the real benefit is learning a process for internal listening. Inhale, halfway up.</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Narrator: If it worked for her, why not the overworked kids in her classroom? In 2008, Priore founded Headstand, a nonprofit dedicated to bringing yoga to schools. Some people might look at this and say, you’re doing this wacky, hippie-</a:t>
                      </a:r>
                      <a:r>
                        <a:rPr lang="en-US" sz="1400" dirty="0" err="1">
                          <a:solidFill>
                            <a:srgbClr val="000000"/>
                          </a:solidFill>
                          <a:effectLst/>
                          <a:latin typeface="Times New Roman" panose="02020603050405020304" pitchFamily="18" charset="0"/>
                        </a:rPr>
                        <a:t>dippie</a:t>
                      </a:r>
                      <a:r>
                        <a:rPr lang="en-US" sz="1400" dirty="0">
                          <a:solidFill>
                            <a:srgbClr val="000000"/>
                          </a:solidFill>
                          <a:effectLst/>
                          <a:latin typeface="Times New Roman" panose="02020603050405020304" pitchFamily="18" charset="0"/>
                        </a:rPr>
                        <a:t> yoga stuff. You know, my kid needs to be focused on learning. </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a:t>
                      </a:r>
                      <a:endParaRPr lang="en-US" sz="1600" dirty="0">
                        <a:effectLst/>
                        <a:latin typeface="Cambria" panose="02040503050406030204" pitchFamily="18" charset="0"/>
                      </a:endParaRPr>
                    </a:p>
                  </a:txBody>
                  <a:tcPr marL="52850" marR="52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dirty="0">
                          <a:solidFill>
                            <a:srgbClr val="000000"/>
                          </a:solidFill>
                          <a:effectLst/>
                          <a:latin typeface="Times New Roman" panose="02020603050405020304" pitchFamily="18" charset="0"/>
                        </a:rPr>
                        <a:t>Priore: I do understand the skepticism. Yoga is simply a word to define the connection between your mind, your emotion, and your physical well-being</a:t>
                      </a:r>
                    </a:p>
                    <a:p>
                      <a:r>
                        <a:rPr lang="en-US" sz="1400" dirty="0">
                          <a:solidFill>
                            <a:srgbClr val="000000"/>
                          </a:solidFill>
                          <a:effectLst/>
                          <a:latin typeface="Times New Roman" panose="02020603050405020304" pitchFamily="18" charset="0"/>
                        </a:rPr>
                        <a:t>Teacher: Page three is about the first passage.</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Priore: 98% of our students say that after yoga class they’re more ready to learn.</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Narrator: The 400 students at San Lorenzo, California’s KIPP Summit Academy need that focus. The charter school is known for its rigorous academics and long school days.</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Teacher: I definitely have kids who, before they started taking yoga, would have a hard time finishing assignments and, once they started taking yoga, were able to just keep their head in the game longer.</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Narrator: It’s not an elective. It’s a part of the curriculum. Every day. Right?</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 </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Teacher: Right. I made it part of the curriculum because I saw the value in it very early on.</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Narrator: Since bringing Headstand to KIPP, suspensions are down 60%, while state test scores are up. But, the benefits stretch far beyond the school day.</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Student: A lot of times I get mad, like at my brother or my sister, and then, just go to my room and like, do the yoga for a while, and then I go back out.</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Student #2: I get a clear mind and like that helps me like reflect on myself.</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Narrator: What are some of the things that you think about or that you look inside yourself for?</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Student #3: I start thinking if I’m wrong, or like, the reason why I’m fighting, why am I fighting. If I’m wrong, what should I say? Should I apologize?</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Narrator: Simple, yet poignant lessons with a daily impact. And, for Katherine Priore, proof of the lasting power of yoga.</a:t>
                      </a:r>
                      <a:endParaRPr lang="en-US" sz="1600" dirty="0">
                        <a:effectLst/>
                        <a:latin typeface="Cambria" panose="02040503050406030204" pitchFamily="18" charset="0"/>
                      </a:endParaRPr>
                    </a:p>
                    <a:p>
                      <a:r>
                        <a:rPr lang="en-US" sz="1400" dirty="0">
                          <a:solidFill>
                            <a:srgbClr val="000000"/>
                          </a:solidFill>
                          <a:effectLst/>
                          <a:latin typeface="Times New Roman" panose="02020603050405020304" pitchFamily="18" charset="0"/>
                        </a:rPr>
                        <a:t>Priore: My ultimate goal is to give them a process for learning how to build that character, and become the person who makes good choices, in a moment where maybe those choices are challenging, and the answers aren’t always clear. Reach your right arm up, triangle, beautiful.</a:t>
                      </a:r>
                      <a:endParaRPr lang="en-US" sz="1600" dirty="0">
                        <a:effectLst/>
                        <a:latin typeface="Cambria" panose="02040503050406030204" pitchFamily="18" charset="0"/>
                      </a:endParaRPr>
                    </a:p>
                    <a:p>
                      <a:pPr marL="0" marR="0">
                        <a:spcBef>
                          <a:spcPts val="0"/>
                        </a:spcBef>
                        <a:spcAft>
                          <a:spcPts val="0"/>
                        </a:spcAft>
                      </a:pPr>
                      <a:r>
                        <a:rPr lang="en-US" sz="140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2850" marR="52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7856486"/>
                  </a:ext>
                </a:extLst>
              </a:tr>
            </a:tbl>
          </a:graphicData>
        </a:graphic>
      </p:graphicFrame>
    </p:spTree>
    <p:extLst>
      <p:ext uri="{BB962C8B-B14F-4D97-AF65-F5344CB8AC3E}">
        <p14:creationId xmlns:p14="http://schemas.microsoft.com/office/powerpoint/2010/main" val="315978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6824B-0DC5-4385-B815-8C4E5C3C2C1F}"/>
              </a:ext>
            </a:extLst>
          </p:cNvPr>
          <p:cNvSpPr>
            <a:spLocks noGrp="1"/>
          </p:cNvSpPr>
          <p:nvPr>
            <p:ph type="title"/>
          </p:nvPr>
        </p:nvSpPr>
        <p:spPr/>
        <p:txBody>
          <a:bodyPr/>
          <a:lstStyle/>
          <a:p>
            <a:pPr algn="ctr"/>
            <a:r>
              <a:rPr lang="en-US" dirty="0"/>
              <a:t>Go, Play, Do</a:t>
            </a:r>
          </a:p>
        </p:txBody>
      </p:sp>
      <p:sp>
        <p:nvSpPr>
          <p:cNvPr id="3" name="Content Placeholder 2">
            <a:extLst>
              <a:ext uri="{FF2B5EF4-FFF2-40B4-BE49-F238E27FC236}">
                <a16:creationId xmlns:a16="http://schemas.microsoft.com/office/drawing/2014/main" id="{B64DB74E-4A08-4B6A-9099-905DAA5E635F}"/>
              </a:ext>
            </a:extLst>
          </p:cNvPr>
          <p:cNvSpPr>
            <a:spLocks noGrp="1"/>
          </p:cNvSpPr>
          <p:nvPr>
            <p:ph idx="1"/>
          </p:nvPr>
        </p:nvSpPr>
        <p:spPr/>
        <p:txBody>
          <a:bodyPr/>
          <a:lstStyle/>
          <a:p>
            <a:r>
              <a:rPr lang="en-US" sz="3600" b="1" dirty="0"/>
              <a:t>Go-</a:t>
            </a:r>
            <a:r>
              <a:rPr lang="en-US" sz="3600" dirty="0"/>
              <a:t> activities that end with -</a:t>
            </a:r>
            <a:r>
              <a:rPr lang="en-US" sz="3600" dirty="0" err="1"/>
              <a:t>ing</a:t>
            </a:r>
            <a:r>
              <a:rPr lang="en-US" sz="3600" dirty="0"/>
              <a:t>. </a:t>
            </a:r>
          </a:p>
          <a:p>
            <a:r>
              <a:rPr lang="en-US" sz="3600" b="1" dirty="0"/>
              <a:t>Play-</a:t>
            </a:r>
            <a:r>
              <a:rPr lang="en-US" sz="3600" dirty="0"/>
              <a:t>games, activities with a ball (except bowling)</a:t>
            </a:r>
          </a:p>
          <a:p>
            <a:r>
              <a:rPr lang="en-US" sz="3600" b="1" dirty="0"/>
              <a:t>Do-</a:t>
            </a:r>
            <a:r>
              <a:rPr lang="en-US" sz="3600" dirty="0"/>
              <a:t> exercise activities and martial arts</a:t>
            </a:r>
          </a:p>
          <a:p>
            <a:pPr marL="0" indent="0">
              <a:buNone/>
            </a:pPr>
            <a:endParaRPr lang="en-US" dirty="0"/>
          </a:p>
        </p:txBody>
      </p:sp>
    </p:spTree>
    <p:extLst>
      <p:ext uri="{BB962C8B-B14F-4D97-AF65-F5344CB8AC3E}">
        <p14:creationId xmlns:p14="http://schemas.microsoft.com/office/powerpoint/2010/main" val="3573142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15D3B-FFAD-46A9-B72E-7BCFC484C510}"/>
              </a:ext>
            </a:extLst>
          </p:cNvPr>
          <p:cNvSpPr>
            <a:spLocks noGrp="1"/>
          </p:cNvSpPr>
          <p:nvPr>
            <p:ph type="title"/>
          </p:nvPr>
        </p:nvSpPr>
        <p:spPr/>
        <p:txBody>
          <a:bodyPr/>
          <a:lstStyle/>
          <a:p>
            <a:pPr algn="ctr"/>
            <a:r>
              <a:rPr lang="en-US" dirty="0"/>
              <a:t>111</a:t>
            </a:r>
            <a:br>
              <a:rPr lang="en-US" dirty="0"/>
            </a:br>
            <a:r>
              <a:rPr lang="en-US" dirty="0"/>
              <a:t>Write go, play, or do next to the activities. </a:t>
            </a:r>
          </a:p>
        </p:txBody>
      </p:sp>
      <p:graphicFrame>
        <p:nvGraphicFramePr>
          <p:cNvPr id="5" name="Content Placeholder 4">
            <a:extLst>
              <a:ext uri="{FF2B5EF4-FFF2-40B4-BE49-F238E27FC236}">
                <a16:creationId xmlns:a16="http://schemas.microsoft.com/office/drawing/2014/main" id="{E0D9A187-803C-42AD-925D-1D9B351622A5}"/>
              </a:ext>
            </a:extLst>
          </p:cNvPr>
          <p:cNvGraphicFramePr>
            <a:graphicFrameLocks noGrp="1"/>
          </p:cNvGraphicFramePr>
          <p:nvPr>
            <p:ph idx="1"/>
            <p:extLst>
              <p:ext uri="{D42A27DB-BD31-4B8C-83A1-F6EECF244321}">
                <p14:modId xmlns:p14="http://schemas.microsoft.com/office/powerpoint/2010/main" val="1545429724"/>
              </p:ext>
            </p:extLst>
          </p:nvPr>
        </p:nvGraphicFramePr>
        <p:xfrm>
          <a:off x="838201" y="1941095"/>
          <a:ext cx="10134599" cy="3368841"/>
        </p:xfrm>
        <a:graphic>
          <a:graphicData uri="http://schemas.openxmlformats.org/drawingml/2006/table">
            <a:tbl>
              <a:tblPr firstRow="1" firstCol="1" bandRow="1"/>
              <a:tblGrid>
                <a:gridCol w="2587169">
                  <a:extLst>
                    <a:ext uri="{9D8B030D-6E8A-4147-A177-3AD203B41FA5}">
                      <a16:colId xmlns:a16="http://schemas.microsoft.com/office/drawing/2014/main" val="1355265069"/>
                    </a:ext>
                  </a:extLst>
                </a:gridCol>
                <a:gridCol w="2478990">
                  <a:extLst>
                    <a:ext uri="{9D8B030D-6E8A-4147-A177-3AD203B41FA5}">
                      <a16:colId xmlns:a16="http://schemas.microsoft.com/office/drawing/2014/main" val="1189351979"/>
                    </a:ext>
                  </a:extLst>
                </a:gridCol>
                <a:gridCol w="2353733">
                  <a:extLst>
                    <a:ext uri="{9D8B030D-6E8A-4147-A177-3AD203B41FA5}">
                      <a16:colId xmlns:a16="http://schemas.microsoft.com/office/drawing/2014/main" val="94391132"/>
                    </a:ext>
                  </a:extLst>
                </a:gridCol>
                <a:gridCol w="2714707">
                  <a:extLst>
                    <a:ext uri="{9D8B030D-6E8A-4147-A177-3AD203B41FA5}">
                      <a16:colId xmlns:a16="http://schemas.microsoft.com/office/drawing/2014/main" val="1067252631"/>
                    </a:ext>
                  </a:extLst>
                </a:gridCol>
              </a:tblGrid>
              <a:tr h="3368841">
                <a:tc>
                  <a:txBody>
                    <a:bodyPr/>
                    <a:lstStyle/>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342900" marR="0" lvl="0" indent="-342900" algn="l">
                        <a:lnSpc>
                          <a:spcPct val="107000"/>
                        </a:lnSpc>
                        <a:spcBef>
                          <a:spcPts val="0"/>
                        </a:spcBef>
                        <a:spcAft>
                          <a:spcPts val="0"/>
                        </a:spcAft>
                        <a:buFont typeface="+mj-lt"/>
                        <a:buAutoNum type="arabicPeriod"/>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0" marR="0" lvl="0" indent="0" algn="l">
                        <a:lnSpc>
                          <a:spcPct val="107000"/>
                        </a:lnSpc>
                        <a:spcBef>
                          <a:spcPts val="0"/>
                        </a:spcBef>
                        <a:spcAft>
                          <a:spcPts val="0"/>
                        </a:spcAft>
                        <a:buFont typeface="+mj-lt"/>
                        <a:buNone/>
                      </a:pP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lvl="0" indent="-457200" algn="l">
                        <a:lnSpc>
                          <a:spcPct val="107000"/>
                        </a:lnSpc>
                        <a:spcBef>
                          <a:spcPts val="0"/>
                        </a:spcBef>
                        <a:spcAft>
                          <a:spcPts val="0"/>
                        </a:spcAft>
                        <a:buFont typeface="+mj-lt"/>
                        <a:buAutoNum type="arabicPeriod" startAt="5"/>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342900" marR="0" lvl="0" indent="-342900" algn="l">
                        <a:lnSpc>
                          <a:spcPct val="107000"/>
                        </a:lnSpc>
                        <a:spcBef>
                          <a:spcPts val="0"/>
                        </a:spcBef>
                        <a:spcAft>
                          <a:spcPts val="0"/>
                        </a:spcAft>
                        <a:buFont typeface="+mj-lt"/>
                        <a:buAutoNum type="arabicPeriod" startAt="5"/>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342900" marR="0" lvl="0" indent="-342900" algn="l">
                        <a:lnSpc>
                          <a:spcPct val="107000"/>
                        </a:lnSpc>
                        <a:spcBef>
                          <a:spcPts val="0"/>
                        </a:spcBef>
                        <a:spcAft>
                          <a:spcPts val="0"/>
                        </a:spcAft>
                        <a:buFont typeface="+mj-lt"/>
                        <a:buAutoNum type="arabicPeriod" startAt="5"/>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342900" marR="0" lvl="0" indent="-342900" algn="l">
                        <a:lnSpc>
                          <a:spcPct val="107000"/>
                        </a:lnSpc>
                        <a:spcBef>
                          <a:spcPts val="0"/>
                        </a:spcBef>
                        <a:spcAft>
                          <a:spcPts val="0"/>
                        </a:spcAft>
                        <a:buFont typeface="+mj-lt"/>
                        <a:buAutoNum type="arabicPeriod" startAt="5"/>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lvl="0" indent="-457200" algn="l">
                        <a:lnSpc>
                          <a:spcPct val="107000"/>
                        </a:lnSpc>
                        <a:spcBef>
                          <a:spcPts val="0"/>
                        </a:spcBef>
                        <a:spcAft>
                          <a:spcPts val="0"/>
                        </a:spcAft>
                        <a:buFont typeface="+mj-lt"/>
                        <a:buAutoNum type="arabicPeriod" startAt="9"/>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342900" marR="0" lvl="0" indent="-342900" algn="l">
                        <a:lnSpc>
                          <a:spcPct val="107000"/>
                        </a:lnSpc>
                        <a:spcBef>
                          <a:spcPts val="0"/>
                        </a:spcBef>
                        <a:spcAft>
                          <a:spcPts val="0"/>
                        </a:spcAft>
                        <a:buFont typeface="+mj-lt"/>
                        <a:buAutoNum type="arabicPeriod" startAt="9"/>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342900" marR="0" lvl="0" indent="-342900" algn="l">
                        <a:lnSpc>
                          <a:spcPct val="107000"/>
                        </a:lnSpc>
                        <a:spcBef>
                          <a:spcPts val="0"/>
                        </a:spcBef>
                        <a:spcAft>
                          <a:spcPts val="0"/>
                        </a:spcAft>
                        <a:buFont typeface="+mj-lt"/>
                        <a:buAutoNum type="arabicPeriod" startAt="9"/>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342900" marR="0" lvl="0" indent="-342900" algn="l">
                        <a:lnSpc>
                          <a:spcPct val="107000"/>
                        </a:lnSpc>
                        <a:spcBef>
                          <a:spcPts val="0"/>
                        </a:spcBef>
                        <a:spcAft>
                          <a:spcPts val="0"/>
                        </a:spcAft>
                        <a:buFont typeface="+mj-lt"/>
                        <a:buAutoNum type="arabicPeriod" startAt="9"/>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342900" marR="0" lvl="0" indent="-342900" algn="l">
                        <a:lnSpc>
                          <a:spcPct val="107000"/>
                        </a:lnSpc>
                        <a:spcBef>
                          <a:spcPts val="0"/>
                        </a:spcBef>
                        <a:spcAft>
                          <a:spcPts val="0"/>
                        </a:spcAft>
                        <a:buFont typeface="+mj-lt"/>
                        <a:buAutoNum type="arabicPeriod" startAt="9"/>
                      </a:pP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342900" marR="0" lvl="0" indent="-342900" algn="l">
                        <a:lnSpc>
                          <a:spcPct val="107000"/>
                        </a:lnSpc>
                        <a:spcBef>
                          <a:spcPts val="0"/>
                        </a:spcBef>
                        <a:spcAft>
                          <a:spcPts val="0"/>
                        </a:spcAft>
                        <a:buFont typeface="+mj-lt"/>
                        <a:buAutoNum type="arabicPeriod" startAt="9"/>
                      </a:pP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p>
                      <a:pPr marL="342900" marR="0" lvl="0" indent="-342900" algn="l">
                        <a:lnSpc>
                          <a:spcPct val="107000"/>
                        </a:lnSpc>
                        <a:spcBef>
                          <a:spcPts val="0"/>
                        </a:spcBef>
                        <a:spcAft>
                          <a:spcPts val="0"/>
                        </a:spcAft>
                        <a:buFont typeface="+mj-lt"/>
                        <a:buAutoNum type="arabicPeriod" startAt="9"/>
                      </a:pP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lvl="0" indent="-457200" algn="l">
                        <a:lnSpc>
                          <a:spcPct val="107000"/>
                        </a:lnSpc>
                        <a:spcBef>
                          <a:spcPts val="0"/>
                        </a:spcBef>
                        <a:spcAft>
                          <a:spcPts val="0"/>
                        </a:spcAft>
                        <a:buFont typeface="+mj-lt"/>
                        <a:buAutoNum type="arabicPeriod" startAt="13"/>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342900" marR="0" lvl="0" indent="-342900" algn="l">
                        <a:lnSpc>
                          <a:spcPct val="107000"/>
                        </a:lnSpc>
                        <a:spcBef>
                          <a:spcPts val="0"/>
                        </a:spcBef>
                        <a:spcAft>
                          <a:spcPts val="0"/>
                        </a:spcAft>
                        <a:buFont typeface="+mj-lt"/>
                        <a:buAutoNum type="arabicPeriod" startAt="13"/>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342900" marR="0" lvl="0" indent="-342900" algn="l">
                        <a:lnSpc>
                          <a:spcPct val="107000"/>
                        </a:lnSpc>
                        <a:spcBef>
                          <a:spcPts val="0"/>
                        </a:spcBef>
                        <a:spcAft>
                          <a:spcPts val="0"/>
                        </a:spcAft>
                        <a:buFont typeface="+mj-lt"/>
                        <a:buAutoNum type="arabicPeriod" startAt="13"/>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342900" marR="0" lvl="0" indent="-342900" algn="l">
                        <a:lnSpc>
                          <a:spcPct val="107000"/>
                        </a:lnSpc>
                        <a:spcBef>
                          <a:spcPts val="0"/>
                        </a:spcBef>
                        <a:spcAft>
                          <a:spcPts val="0"/>
                        </a:spcAft>
                        <a:buFont typeface="+mj-lt"/>
                        <a:buAutoNum type="arabicPeriod" startAt="13"/>
                      </a:pPr>
                      <a:r>
                        <a:rPr lang="en-US" sz="2400" dirty="0">
                          <a:effectLst/>
                          <a:latin typeface="Times New Roman" panose="02020603050405020304" pitchFamily="18" charset="0"/>
                          <a:ea typeface="Malgun Gothic" panose="020B0503020000020004" pitchFamily="34" charset="-127"/>
                          <a:cs typeface="Times New Roman" panose="02020603050405020304" pitchFamily="18" charset="0"/>
                        </a:rPr>
                        <a:t> </a:t>
                      </a:r>
                    </a:p>
                    <a:p>
                      <a:pPr marL="0" marR="0" lvl="0" indent="0" algn="l">
                        <a:lnSpc>
                          <a:spcPct val="107000"/>
                        </a:lnSpc>
                        <a:spcBef>
                          <a:spcPts val="0"/>
                        </a:spcBef>
                        <a:spcAft>
                          <a:spcPts val="0"/>
                        </a:spcAft>
                        <a:buFont typeface="+mj-lt"/>
                        <a:buNone/>
                      </a:pPr>
                      <a:endParaRPr lang="en-US" sz="24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5461112"/>
                  </a:ext>
                </a:extLst>
              </a:tr>
            </a:tbl>
          </a:graphicData>
        </a:graphic>
      </p:graphicFrame>
    </p:spTree>
    <p:extLst>
      <p:ext uri="{BB962C8B-B14F-4D97-AF65-F5344CB8AC3E}">
        <p14:creationId xmlns:p14="http://schemas.microsoft.com/office/powerpoint/2010/main" val="2196592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862</TotalTime>
  <Words>6106</Words>
  <Application>Microsoft Office PowerPoint</Application>
  <PresentationFormat>Widescreen</PresentationFormat>
  <Paragraphs>734</Paragraphs>
  <Slides>60</Slides>
  <Notes>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60</vt:i4>
      </vt:variant>
    </vt:vector>
  </HeadingPairs>
  <TitlesOfParts>
    <vt:vector size="68" baseType="lpstr">
      <vt:lpstr>Arial</vt:lpstr>
      <vt:lpstr>Calibri</vt:lpstr>
      <vt:lpstr>Calibri Light</vt:lpstr>
      <vt:lpstr>Cambria</vt:lpstr>
      <vt:lpstr>Symbol</vt:lpstr>
      <vt:lpstr>Times New Roman</vt:lpstr>
      <vt:lpstr>Wingdings</vt:lpstr>
      <vt:lpstr>Office Theme</vt:lpstr>
      <vt:lpstr>Creativity Week 9 Spring 2020  World Link 1</vt:lpstr>
      <vt:lpstr>Unit 8 Goals and Objectives</vt:lpstr>
      <vt:lpstr>Unit 8 Grammar</vt:lpstr>
      <vt:lpstr>Unit 8 Vocabulary and Expressions</vt:lpstr>
      <vt:lpstr>Warm-up video</vt:lpstr>
      <vt:lpstr>Warm-up video</vt:lpstr>
      <vt:lpstr>PowerPoint Presentation</vt:lpstr>
      <vt:lpstr>Go, Play, Do</vt:lpstr>
      <vt:lpstr>111 Write go, play, or do next to the activities. </vt:lpstr>
      <vt:lpstr>PowerPoint Presentation</vt:lpstr>
      <vt:lpstr>What are some other activities that use go/play/do?</vt:lpstr>
      <vt:lpstr>What are some other activities that use go/play/do?</vt:lpstr>
      <vt:lpstr>Task 1</vt:lpstr>
      <vt:lpstr>Page 209 + 114 (verb + noun; verb + infinitive)</vt:lpstr>
      <vt:lpstr>209A </vt:lpstr>
      <vt:lpstr>209A</vt:lpstr>
      <vt:lpstr>TASK 2: 114D</vt:lpstr>
      <vt:lpstr>116 Penny or Pearl </vt:lpstr>
      <vt:lpstr>116</vt:lpstr>
      <vt:lpstr>Match the opposites</vt:lpstr>
      <vt:lpstr>Match the opposites</vt:lpstr>
      <vt:lpstr>TASK 3 Which two are the best?...the worst? Why?</vt:lpstr>
      <vt:lpstr>116B</vt:lpstr>
      <vt:lpstr>116B</vt:lpstr>
      <vt:lpstr>117 Penny or Pearl? </vt:lpstr>
      <vt:lpstr>117 Penny or Pearl? </vt:lpstr>
      <vt:lpstr>TASK 4 (Choose 5)</vt:lpstr>
      <vt:lpstr>Task 4 (Choose 5)</vt:lpstr>
      <vt:lpstr>Task 5</vt:lpstr>
      <vt:lpstr>120/209</vt:lpstr>
      <vt:lpstr>120/209</vt:lpstr>
      <vt:lpstr>210B</vt:lpstr>
      <vt:lpstr>210B</vt:lpstr>
      <vt:lpstr>TASK 6 120B (Choose 4)</vt:lpstr>
      <vt:lpstr>Scott’s examples</vt:lpstr>
      <vt:lpstr>Global Viewpoints</vt:lpstr>
      <vt:lpstr>Global Viewpoints</vt:lpstr>
      <vt:lpstr>PowerPoint Presentation</vt:lpstr>
      <vt:lpstr>Video: Good Morning World</vt:lpstr>
      <vt:lpstr>Video: Good Morning World</vt:lpstr>
      <vt:lpstr>PowerPoint Presentation</vt:lpstr>
      <vt:lpstr>Task 7 (Choose 1) </vt:lpstr>
      <vt:lpstr>Writing</vt:lpstr>
      <vt:lpstr>PowerPoint Presentation</vt:lpstr>
      <vt:lpstr>Compare and Contrast Paragraphs</vt:lpstr>
      <vt:lpstr>Compare and Contrast Paragraphs</vt:lpstr>
      <vt:lpstr>Point by point</vt:lpstr>
      <vt:lpstr>Block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Writing Topic</vt:lpstr>
      <vt:lpstr>1. Do prewriting</vt:lpstr>
      <vt:lpstr>2. Make an outline</vt:lpstr>
      <vt:lpstr>3. Write your paragraph. </vt:lpstr>
      <vt:lpstr>Assignments for next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Henderson</dc:creator>
  <cp:lastModifiedBy>Scott Henderson</cp:lastModifiedBy>
  <cp:revision>114</cp:revision>
  <dcterms:created xsi:type="dcterms:W3CDTF">2020-03-13T13:24:34Z</dcterms:created>
  <dcterms:modified xsi:type="dcterms:W3CDTF">2020-05-09T02:09:59Z</dcterms:modified>
</cp:coreProperties>
</file>